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E85F8A-3CCE-4FEA-BC50-73D19670D1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5BAF79C0-19B1-4CC5-A4C0-24D45B6F996D}">
      <dgm:prSet phldrT="[Текст]" custT="1"/>
      <dgm:spPr/>
      <dgm:t>
        <a:bodyPr/>
        <a:lstStyle/>
        <a:p>
          <a:r>
            <a:rPr lang="kk-KZ" sz="2000" dirty="0" smtClean="0">
              <a:latin typeface="Times New Roman" panose="02020603050405020304" pitchFamily="18" charset="0"/>
              <a:cs typeface="Times New Roman" panose="02020603050405020304" pitchFamily="18" charset="0"/>
            </a:rPr>
            <a:t>	</a:t>
          </a:r>
          <a:r>
            <a:rPr lang="kk-KZ" sz="2000" b="1" i="1" u="sng" dirty="0" smtClean="0">
              <a:solidFill>
                <a:schemeClr val="tx1"/>
              </a:solidFill>
              <a:latin typeface="Times New Roman" panose="02020603050405020304" pitchFamily="18" charset="0"/>
              <a:cs typeface="Times New Roman" panose="02020603050405020304" pitchFamily="18" charset="0"/>
            </a:rPr>
            <a:t>1.Ағымдағы өтімділік коэффициенті </a:t>
          </a:r>
          <a:r>
            <a:rPr lang="kk-KZ" sz="2000" dirty="0" smtClean="0">
              <a:latin typeface="Times New Roman" panose="02020603050405020304" pitchFamily="18" charset="0"/>
              <a:cs typeface="Times New Roman" panose="02020603050405020304" pitchFamily="18" charset="0"/>
            </a:rPr>
            <a:t>(жалпы жабу коэффициенті) ағымдағы активтердің (баланс активінің ІІ бөлімі) ағымдағы міндетемелерге (болашақ кезеңнің табыстары шегерілген баланс пассивінің ІІІ бөлімі) қатынасымен анықталады. Ағымдағы өтімділік коэффициенті кәсіпорынның шаруашылық қызметін жүргізу және ағымдағы міндетемелерді уақытында жабу үшін айналым қаражаттарымен жалпы қамтамасыз етілуін сипаттайды.</a:t>
          </a:r>
          <a:endParaRPr lang="ru-RU" sz="2000" dirty="0">
            <a:latin typeface="Times New Roman" panose="02020603050405020304" pitchFamily="18" charset="0"/>
            <a:cs typeface="Times New Roman" panose="02020603050405020304" pitchFamily="18" charset="0"/>
          </a:endParaRPr>
        </a:p>
      </dgm:t>
    </dgm:pt>
    <dgm:pt modelId="{100E8481-40FA-4D23-A291-EF71B8DF1F75}" type="parTrans" cxnId="{75B37D5C-DD62-4929-8A7D-35D47EAB17B1}">
      <dgm:prSet/>
      <dgm:spPr/>
      <dgm:t>
        <a:bodyPr/>
        <a:lstStyle/>
        <a:p>
          <a:endParaRPr lang="ru-RU"/>
        </a:p>
      </dgm:t>
    </dgm:pt>
    <dgm:pt modelId="{825222AB-F553-4C73-A5AC-76C9AC909873}" type="sibTrans" cxnId="{75B37D5C-DD62-4929-8A7D-35D47EAB17B1}">
      <dgm:prSet/>
      <dgm:spPr/>
      <dgm:t>
        <a:bodyPr/>
        <a:lstStyle/>
        <a:p>
          <a:endParaRPr lang="ru-RU"/>
        </a:p>
      </dgm:t>
    </dgm:pt>
    <dgm:pt modelId="{8D6DB8FA-3E54-41A2-8EE9-B0EFE828D451}">
      <dgm:prSet phldrT="[Текст]" custT="1"/>
      <dgm:spPr/>
      <dgm:t>
        <a:bodyPr/>
        <a:lstStyle/>
        <a:p>
          <a:r>
            <a:rPr lang="kk-KZ" sz="2000" dirty="0" smtClean="0">
              <a:latin typeface="Times New Roman" panose="02020603050405020304" pitchFamily="18" charset="0"/>
              <a:cs typeface="Times New Roman" panose="02020603050405020304" pitchFamily="18" charset="0"/>
            </a:rPr>
            <a:t>	</a:t>
          </a:r>
          <a:r>
            <a:rPr lang="kk-KZ" sz="2000" b="1" i="1" dirty="0" smtClean="0">
              <a:solidFill>
                <a:schemeClr val="tx1"/>
              </a:solidFill>
              <a:latin typeface="Times New Roman" panose="02020603050405020304" pitchFamily="18" charset="0"/>
              <a:cs typeface="Times New Roman" panose="02020603050405020304" pitchFamily="18" charset="0"/>
            </a:rPr>
            <a:t>2.Меншікті қаражаттармен қамтамасыз етілу коэффициенті </a:t>
          </a:r>
          <a:r>
            <a:rPr lang="kk-KZ" sz="2000" dirty="0" smtClean="0">
              <a:latin typeface="Times New Roman" panose="02020603050405020304" pitchFamily="18" charset="0"/>
              <a:cs typeface="Times New Roman" panose="02020603050405020304" pitchFamily="18" charset="0"/>
            </a:rPr>
            <a:t>меншікті айналым қаражаттарының (меншікті капитал минус ұзық мерзімді активтер) ағымдағы активтер құнына (баланс активінің ІІ бөлімі) қатынасымен анықталады.</a:t>
          </a:r>
          <a:endParaRPr lang="ru-RU" sz="2000" dirty="0">
            <a:latin typeface="Times New Roman" panose="02020603050405020304" pitchFamily="18" charset="0"/>
            <a:cs typeface="Times New Roman" panose="02020603050405020304" pitchFamily="18" charset="0"/>
          </a:endParaRPr>
        </a:p>
      </dgm:t>
    </dgm:pt>
    <dgm:pt modelId="{59C3B264-4993-4378-8E04-B548206D45AD}" type="parTrans" cxnId="{E940492F-1B74-4E58-817B-0DDB1CC0D6C0}">
      <dgm:prSet/>
      <dgm:spPr/>
      <dgm:t>
        <a:bodyPr/>
        <a:lstStyle/>
        <a:p>
          <a:endParaRPr lang="ru-RU"/>
        </a:p>
      </dgm:t>
    </dgm:pt>
    <dgm:pt modelId="{EA560EEA-CEBA-4100-A678-AD994D523C08}" type="sibTrans" cxnId="{E940492F-1B74-4E58-817B-0DDB1CC0D6C0}">
      <dgm:prSet/>
      <dgm:spPr/>
      <dgm:t>
        <a:bodyPr/>
        <a:lstStyle/>
        <a:p>
          <a:endParaRPr lang="ru-RU"/>
        </a:p>
      </dgm:t>
    </dgm:pt>
    <dgm:pt modelId="{8C2EB3F6-C72B-48FD-9443-FBB58BFABCED}" type="pres">
      <dgm:prSet presAssocID="{33E85F8A-3CCE-4FEA-BC50-73D19670D111}" presName="linear" presStyleCnt="0">
        <dgm:presLayoutVars>
          <dgm:animLvl val="lvl"/>
          <dgm:resizeHandles val="exact"/>
        </dgm:presLayoutVars>
      </dgm:prSet>
      <dgm:spPr/>
    </dgm:pt>
    <dgm:pt modelId="{0525BB70-A6B8-4220-9225-BF2642CAA6D3}" type="pres">
      <dgm:prSet presAssocID="{5BAF79C0-19B1-4CC5-A4C0-24D45B6F996D}" presName="parentText" presStyleLbl="node1" presStyleIdx="0" presStyleCnt="2" custScaleY="129756">
        <dgm:presLayoutVars>
          <dgm:chMax val="0"/>
          <dgm:bulletEnabled val="1"/>
        </dgm:presLayoutVars>
      </dgm:prSet>
      <dgm:spPr/>
      <dgm:t>
        <a:bodyPr/>
        <a:lstStyle/>
        <a:p>
          <a:endParaRPr lang="ru-RU"/>
        </a:p>
      </dgm:t>
    </dgm:pt>
    <dgm:pt modelId="{22152AB2-563D-4360-9DB6-C0530BDB438B}" type="pres">
      <dgm:prSet presAssocID="{825222AB-F553-4C73-A5AC-76C9AC909873}" presName="spacer" presStyleCnt="0"/>
      <dgm:spPr/>
    </dgm:pt>
    <dgm:pt modelId="{A2631EA8-462B-4079-9891-6BEC77A9E079}" type="pres">
      <dgm:prSet presAssocID="{8D6DB8FA-3E54-41A2-8EE9-B0EFE828D451}" presName="parentText" presStyleLbl="node1" presStyleIdx="1" presStyleCnt="2">
        <dgm:presLayoutVars>
          <dgm:chMax val="0"/>
          <dgm:bulletEnabled val="1"/>
        </dgm:presLayoutVars>
      </dgm:prSet>
      <dgm:spPr/>
      <dgm:t>
        <a:bodyPr/>
        <a:lstStyle/>
        <a:p>
          <a:endParaRPr lang="ru-RU"/>
        </a:p>
      </dgm:t>
    </dgm:pt>
  </dgm:ptLst>
  <dgm:cxnLst>
    <dgm:cxn modelId="{CA7B8C25-E255-425D-BD49-397EDB4FAE61}" type="presOf" srcId="{5BAF79C0-19B1-4CC5-A4C0-24D45B6F996D}" destId="{0525BB70-A6B8-4220-9225-BF2642CAA6D3}" srcOrd="0" destOrd="0" presId="urn:microsoft.com/office/officeart/2005/8/layout/vList2"/>
    <dgm:cxn modelId="{75B37D5C-DD62-4929-8A7D-35D47EAB17B1}" srcId="{33E85F8A-3CCE-4FEA-BC50-73D19670D111}" destId="{5BAF79C0-19B1-4CC5-A4C0-24D45B6F996D}" srcOrd="0" destOrd="0" parTransId="{100E8481-40FA-4D23-A291-EF71B8DF1F75}" sibTransId="{825222AB-F553-4C73-A5AC-76C9AC909873}"/>
    <dgm:cxn modelId="{CF0CA475-EB9F-4CF4-BA31-4BE7E76D046D}" type="presOf" srcId="{33E85F8A-3CCE-4FEA-BC50-73D19670D111}" destId="{8C2EB3F6-C72B-48FD-9443-FBB58BFABCED}" srcOrd="0" destOrd="0" presId="urn:microsoft.com/office/officeart/2005/8/layout/vList2"/>
    <dgm:cxn modelId="{E940492F-1B74-4E58-817B-0DDB1CC0D6C0}" srcId="{33E85F8A-3CCE-4FEA-BC50-73D19670D111}" destId="{8D6DB8FA-3E54-41A2-8EE9-B0EFE828D451}" srcOrd="1" destOrd="0" parTransId="{59C3B264-4993-4378-8E04-B548206D45AD}" sibTransId="{EA560EEA-CEBA-4100-A678-AD994D523C08}"/>
    <dgm:cxn modelId="{448C61DB-6D53-48AA-B095-F7809744AA4F}" type="presOf" srcId="{8D6DB8FA-3E54-41A2-8EE9-B0EFE828D451}" destId="{A2631EA8-462B-4079-9891-6BEC77A9E079}" srcOrd="0" destOrd="0" presId="urn:microsoft.com/office/officeart/2005/8/layout/vList2"/>
    <dgm:cxn modelId="{1012CCC0-8C7E-434A-B9EE-BB0ECBF9B2E6}" type="presParOf" srcId="{8C2EB3F6-C72B-48FD-9443-FBB58BFABCED}" destId="{0525BB70-A6B8-4220-9225-BF2642CAA6D3}" srcOrd="0" destOrd="0" presId="urn:microsoft.com/office/officeart/2005/8/layout/vList2"/>
    <dgm:cxn modelId="{A0ED17DF-AACF-4C8E-80FD-6DBDCCC2705F}" type="presParOf" srcId="{8C2EB3F6-C72B-48FD-9443-FBB58BFABCED}" destId="{22152AB2-563D-4360-9DB6-C0530BDB438B}" srcOrd="1" destOrd="0" presId="urn:microsoft.com/office/officeart/2005/8/layout/vList2"/>
    <dgm:cxn modelId="{6A231CB7-2832-49BC-8B38-007DBC12C68F}" type="presParOf" srcId="{8C2EB3F6-C72B-48FD-9443-FBB58BFABCED}" destId="{A2631EA8-462B-4079-9891-6BEC77A9E07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CFB862-02C6-4221-BE74-954B388E46AD}"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ru-RU"/>
        </a:p>
      </dgm:t>
    </dgm:pt>
    <dgm:pt modelId="{CDC8EA60-A2AA-46BD-9A17-0EDD8685650C}">
      <dgm:prSet phldrT="[Текст]" custT="1"/>
      <dgm:spPr/>
      <dgm:t>
        <a:bodyPr/>
        <a:lstStyle/>
        <a:p>
          <a:r>
            <a:rPr lang="ru-RU" sz="2800" dirty="0" err="1" smtClean="0">
              <a:latin typeface="Times New Roman" panose="02020603050405020304" pitchFamily="18" charset="0"/>
              <a:cs typeface="Times New Roman" panose="02020603050405020304" pitchFamily="18" charset="0"/>
            </a:rPr>
            <a:t>жалпы</a:t>
          </a:r>
          <a:r>
            <a:rPr lang="ru-RU" sz="2800" dirty="0" smtClean="0">
              <a:latin typeface="Times New Roman" panose="02020603050405020304" pitchFamily="18" charset="0"/>
              <a:cs typeface="Times New Roman" panose="02020603050405020304" pitchFamily="18" charset="0"/>
            </a:rPr>
            <a:t> к</a:t>
          </a:r>
          <a:r>
            <a:rPr lang="kk-KZ" sz="2800" dirty="0" smtClean="0">
              <a:latin typeface="Times New Roman" panose="02020603050405020304" pitchFamily="18" charset="0"/>
              <a:cs typeface="Times New Roman" panose="02020603050405020304" pitchFamily="18" charset="0"/>
            </a:rPr>
            <a:t>әсіпорынның</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активі</a:t>
          </a:r>
          <a:r>
            <a:rPr lang="ru-RU" sz="2800" dirty="0" smtClean="0">
              <a:latin typeface="Times New Roman" panose="02020603050405020304" pitchFamily="18" charset="0"/>
              <a:cs typeface="Times New Roman" panose="02020603050405020304" pitchFamily="18" charset="0"/>
            </a:rPr>
            <a:t> мен </a:t>
          </a:r>
          <a:r>
            <a:rPr lang="ru-RU" sz="2800" dirty="0" err="1" smtClean="0">
              <a:latin typeface="Times New Roman" panose="02020603050405020304" pitchFamily="18" charset="0"/>
              <a:cs typeface="Times New Roman" panose="02020603050405020304" pitchFamily="18" charset="0"/>
            </a:rPr>
            <a:t>пассиві</a:t>
          </a:r>
          <a:endParaRPr lang="ru-RU" sz="2800" dirty="0">
            <a:latin typeface="Times New Roman" panose="02020603050405020304" pitchFamily="18" charset="0"/>
            <a:cs typeface="Times New Roman" panose="02020603050405020304" pitchFamily="18" charset="0"/>
          </a:endParaRPr>
        </a:p>
      </dgm:t>
    </dgm:pt>
    <dgm:pt modelId="{DF3D8EDA-3FF9-4BB1-B0BC-AEDBDD962675}" type="parTrans" cxnId="{9EF4ADDC-94A6-4465-BAAB-CE6134B19CE2}">
      <dgm:prSet/>
      <dgm:spPr/>
      <dgm:t>
        <a:bodyPr/>
        <a:lstStyle/>
        <a:p>
          <a:endParaRPr lang="ru-RU"/>
        </a:p>
      </dgm:t>
    </dgm:pt>
    <dgm:pt modelId="{BFE9E9D7-E6F4-465E-BB4D-7100A7BBDB10}" type="sibTrans" cxnId="{9EF4ADDC-94A6-4465-BAAB-CE6134B19CE2}">
      <dgm:prSet/>
      <dgm:spPr/>
      <dgm:t>
        <a:bodyPr/>
        <a:lstStyle/>
        <a:p>
          <a:endParaRPr lang="ru-RU"/>
        </a:p>
      </dgm:t>
    </dgm:pt>
    <dgm:pt modelId="{1C4C5E72-DE08-4814-A004-306146F465AA}">
      <dgm:prSet custT="1"/>
      <dgm:spPr/>
      <dgm:t>
        <a:bodyPr/>
        <a:lstStyle/>
        <a:p>
          <a:r>
            <a:rPr lang="ru-RU" sz="2800" dirty="0" err="1" smtClean="0">
              <a:latin typeface="Times New Roman" panose="02020603050405020304" pitchFamily="18" charset="0"/>
              <a:cs typeface="Times New Roman" panose="02020603050405020304" pitchFamily="18" charset="0"/>
            </a:rPr>
            <a:t>активтегі</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айналым</a:t>
          </a:r>
          <a:r>
            <a:rPr lang="ru-RU" sz="2800" dirty="0" smtClean="0">
              <a:latin typeface="Times New Roman" panose="02020603050405020304" pitchFamily="18" charset="0"/>
              <a:cs typeface="Times New Roman" panose="02020603050405020304" pitchFamily="18" charset="0"/>
            </a:rPr>
            <a:t> капиталы</a:t>
          </a:r>
          <a:endParaRPr lang="ru-RU" sz="2800" dirty="0">
            <a:latin typeface="Times New Roman" panose="02020603050405020304" pitchFamily="18" charset="0"/>
            <a:cs typeface="Times New Roman" panose="02020603050405020304" pitchFamily="18" charset="0"/>
          </a:endParaRPr>
        </a:p>
      </dgm:t>
    </dgm:pt>
    <dgm:pt modelId="{7F0BDDFE-4683-4672-93B7-726B47700BD8}" type="parTrans" cxnId="{CF13F813-1C71-493D-A50A-878C600E152B}">
      <dgm:prSet/>
      <dgm:spPr/>
      <dgm:t>
        <a:bodyPr/>
        <a:lstStyle/>
        <a:p>
          <a:endParaRPr lang="ru-RU"/>
        </a:p>
      </dgm:t>
    </dgm:pt>
    <dgm:pt modelId="{62E166B5-F313-4675-B968-D5C52C323F74}" type="sibTrans" cxnId="{CF13F813-1C71-493D-A50A-878C600E152B}">
      <dgm:prSet/>
      <dgm:spPr/>
      <dgm:t>
        <a:bodyPr/>
        <a:lstStyle/>
        <a:p>
          <a:endParaRPr lang="ru-RU"/>
        </a:p>
      </dgm:t>
    </dgm:pt>
    <dgm:pt modelId="{EE6837AA-3A71-4035-88B5-907809148D62}">
      <dgm:prSet custT="1"/>
      <dgm:spPr/>
      <dgm:t>
        <a:bodyPr/>
        <a:lstStyle/>
        <a:p>
          <a:r>
            <a:rPr lang="ru-RU" sz="2800" dirty="0" err="1" smtClean="0">
              <a:latin typeface="Times New Roman" panose="02020603050405020304" pitchFamily="18" charset="0"/>
              <a:cs typeface="Times New Roman" panose="02020603050405020304" pitchFamily="18" charset="0"/>
            </a:rPr>
            <a:t>акционерлік</a:t>
          </a:r>
          <a:r>
            <a:rPr lang="ru-RU" sz="2800" dirty="0" smtClean="0">
              <a:latin typeface="Times New Roman" panose="02020603050405020304" pitchFamily="18" charset="0"/>
              <a:cs typeface="Times New Roman" panose="02020603050405020304" pitchFamily="18" charset="0"/>
            </a:rPr>
            <a:t> капитал</a:t>
          </a:r>
          <a:endParaRPr lang="ru-RU" sz="2800" dirty="0">
            <a:latin typeface="Times New Roman" panose="02020603050405020304" pitchFamily="18" charset="0"/>
            <a:cs typeface="Times New Roman" panose="02020603050405020304" pitchFamily="18" charset="0"/>
          </a:endParaRPr>
        </a:p>
      </dgm:t>
    </dgm:pt>
    <dgm:pt modelId="{8E0ECAF3-3C62-4840-AEE6-A372389E90FA}" type="parTrans" cxnId="{0634B2A7-6846-4E14-A159-2A1EACF737B8}">
      <dgm:prSet/>
      <dgm:spPr/>
      <dgm:t>
        <a:bodyPr/>
        <a:lstStyle/>
        <a:p>
          <a:endParaRPr lang="ru-RU"/>
        </a:p>
      </dgm:t>
    </dgm:pt>
    <dgm:pt modelId="{28A796EE-4EA5-49D8-80AD-BB10440FF504}" type="sibTrans" cxnId="{0634B2A7-6846-4E14-A159-2A1EACF737B8}">
      <dgm:prSet/>
      <dgm:spPr/>
      <dgm:t>
        <a:bodyPr/>
        <a:lstStyle/>
        <a:p>
          <a:endParaRPr lang="ru-RU"/>
        </a:p>
      </dgm:t>
    </dgm:pt>
    <dgm:pt modelId="{F9DEA440-B744-44FE-865C-352A0FBA9B57}">
      <dgm:prSet custT="1"/>
      <dgm:spPr/>
      <dgm:t>
        <a:bodyPr/>
        <a:lstStyle/>
        <a:p>
          <a:r>
            <a:rPr lang="ru-RU" sz="2800" dirty="0" smtClean="0">
              <a:latin typeface="Times New Roman" panose="02020603050405020304" pitchFamily="18" charset="0"/>
              <a:cs typeface="Times New Roman" panose="02020603050405020304" pitchFamily="18" charset="0"/>
            </a:rPr>
            <a:t>таза </a:t>
          </a:r>
          <a:r>
            <a:rPr lang="kk-KZ" sz="2800" dirty="0" smtClean="0">
              <a:latin typeface="Times New Roman" panose="02020603050405020304" pitchFamily="18" charset="0"/>
              <a:cs typeface="Times New Roman" panose="02020603050405020304" pitchFamily="18" charset="0"/>
            </a:rPr>
            <a:t>табыс</a:t>
          </a:r>
          <a:endParaRPr lang="ru-RU" sz="2800" dirty="0">
            <a:latin typeface="Times New Roman" panose="02020603050405020304" pitchFamily="18" charset="0"/>
            <a:cs typeface="Times New Roman" panose="02020603050405020304" pitchFamily="18" charset="0"/>
          </a:endParaRPr>
        </a:p>
      </dgm:t>
    </dgm:pt>
    <dgm:pt modelId="{9989C840-3E7D-4260-B072-1C4EC47DA8D8}" type="parTrans" cxnId="{AA73C2A0-B586-4296-8AE8-9E0DE9CC880F}">
      <dgm:prSet/>
      <dgm:spPr/>
      <dgm:t>
        <a:bodyPr/>
        <a:lstStyle/>
        <a:p>
          <a:endParaRPr lang="ru-RU"/>
        </a:p>
      </dgm:t>
    </dgm:pt>
    <dgm:pt modelId="{22B0858B-EBD5-4D4B-8AB4-0E9F9D04E0E7}" type="sibTrans" cxnId="{AA73C2A0-B586-4296-8AE8-9E0DE9CC880F}">
      <dgm:prSet/>
      <dgm:spPr/>
      <dgm:t>
        <a:bodyPr/>
        <a:lstStyle/>
        <a:p>
          <a:endParaRPr lang="ru-RU"/>
        </a:p>
      </dgm:t>
    </dgm:pt>
    <dgm:pt modelId="{86345FA8-E04F-48E1-9CC3-A3EDEAEED22D}">
      <dgm:prSet/>
      <dgm:spPr/>
      <dgm:t>
        <a:bodyPr/>
        <a:lstStyle/>
        <a:p>
          <a:r>
            <a:rPr lang="ru-RU" dirty="0" err="1" smtClean="0">
              <a:latin typeface="Times New Roman" panose="02020603050405020304" pitchFamily="18" charset="0"/>
              <a:cs typeface="Times New Roman" panose="02020603050405020304" pitchFamily="18" charset="0"/>
            </a:rPr>
            <a:t>негізгі</a:t>
          </a:r>
          <a:r>
            <a:rPr lang="ru-RU" dirty="0" smtClean="0">
              <a:latin typeface="Times New Roman" panose="02020603050405020304" pitchFamily="18" charset="0"/>
              <a:cs typeface="Times New Roman" panose="02020603050405020304" pitchFamily="18" charset="0"/>
            </a:rPr>
            <a:t> капитал</a:t>
          </a:r>
          <a:endParaRPr lang="ru-RU" dirty="0">
            <a:latin typeface="Times New Roman" panose="02020603050405020304" pitchFamily="18" charset="0"/>
            <a:cs typeface="Times New Roman" panose="02020603050405020304" pitchFamily="18" charset="0"/>
          </a:endParaRPr>
        </a:p>
      </dgm:t>
    </dgm:pt>
    <dgm:pt modelId="{F9AA569D-74E7-4B5F-B1B2-A8C405839F5A}" type="parTrans" cxnId="{CD83C134-24B3-4A4A-A364-680C35A2A9CB}">
      <dgm:prSet/>
      <dgm:spPr/>
      <dgm:t>
        <a:bodyPr/>
        <a:lstStyle/>
        <a:p>
          <a:endParaRPr lang="ru-RU"/>
        </a:p>
      </dgm:t>
    </dgm:pt>
    <dgm:pt modelId="{86DA7132-E3B8-44EF-9A14-C36170C9AC67}" type="sibTrans" cxnId="{CD83C134-24B3-4A4A-A364-680C35A2A9CB}">
      <dgm:prSet/>
      <dgm:spPr/>
      <dgm:t>
        <a:bodyPr/>
        <a:lstStyle/>
        <a:p>
          <a:endParaRPr lang="ru-RU"/>
        </a:p>
      </dgm:t>
    </dgm:pt>
    <dgm:pt modelId="{E3F3C38A-528F-4872-8995-8340D1DCBE35}" type="pres">
      <dgm:prSet presAssocID="{0FCFB862-02C6-4221-BE74-954B388E46AD}" presName="Name0" presStyleCnt="0">
        <dgm:presLayoutVars>
          <dgm:dir/>
          <dgm:resizeHandles val="exact"/>
        </dgm:presLayoutVars>
      </dgm:prSet>
      <dgm:spPr/>
    </dgm:pt>
    <dgm:pt modelId="{55D9ED05-357C-42AA-84E6-4F63ECC37B07}" type="pres">
      <dgm:prSet presAssocID="{1C4C5E72-DE08-4814-A004-306146F465AA}" presName="node" presStyleLbl="node1" presStyleIdx="0" presStyleCnt="5">
        <dgm:presLayoutVars>
          <dgm:bulletEnabled val="1"/>
        </dgm:presLayoutVars>
      </dgm:prSet>
      <dgm:spPr/>
    </dgm:pt>
    <dgm:pt modelId="{6AAD27EB-0D2C-435A-84B8-83B902086EAE}" type="pres">
      <dgm:prSet presAssocID="{62E166B5-F313-4675-B968-D5C52C323F74}" presName="sibTrans" presStyleLbl="sibTrans1D1" presStyleIdx="0" presStyleCnt="4"/>
      <dgm:spPr/>
    </dgm:pt>
    <dgm:pt modelId="{75B7D78D-6C75-497B-A06E-9EF29B235E1C}" type="pres">
      <dgm:prSet presAssocID="{62E166B5-F313-4675-B968-D5C52C323F74}" presName="connectorText" presStyleLbl="sibTrans1D1" presStyleIdx="0" presStyleCnt="4"/>
      <dgm:spPr/>
    </dgm:pt>
    <dgm:pt modelId="{2F14E979-EFF6-476E-835F-5854411DBB80}" type="pres">
      <dgm:prSet presAssocID="{EE6837AA-3A71-4035-88B5-907809148D62}" presName="node" presStyleLbl="node1" presStyleIdx="1" presStyleCnt="5">
        <dgm:presLayoutVars>
          <dgm:bulletEnabled val="1"/>
        </dgm:presLayoutVars>
      </dgm:prSet>
      <dgm:spPr/>
    </dgm:pt>
    <dgm:pt modelId="{07D716A8-F502-4546-A7CF-A2F2A25AC5B6}" type="pres">
      <dgm:prSet presAssocID="{28A796EE-4EA5-49D8-80AD-BB10440FF504}" presName="sibTrans" presStyleLbl="sibTrans1D1" presStyleIdx="1" presStyleCnt="4"/>
      <dgm:spPr/>
    </dgm:pt>
    <dgm:pt modelId="{7F74D748-EDD4-4A58-BEE8-BB63F3242373}" type="pres">
      <dgm:prSet presAssocID="{28A796EE-4EA5-49D8-80AD-BB10440FF504}" presName="connectorText" presStyleLbl="sibTrans1D1" presStyleIdx="1" presStyleCnt="4"/>
      <dgm:spPr/>
    </dgm:pt>
    <dgm:pt modelId="{D2A8461E-ED74-40E7-A947-F227F7F665AB}" type="pres">
      <dgm:prSet presAssocID="{F9DEA440-B744-44FE-865C-352A0FBA9B57}" presName="node" presStyleLbl="node1" presStyleIdx="2" presStyleCnt="5">
        <dgm:presLayoutVars>
          <dgm:bulletEnabled val="1"/>
        </dgm:presLayoutVars>
      </dgm:prSet>
      <dgm:spPr/>
    </dgm:pt>
    <dgm:pt modelId="{3BB01780-AD9E-4426-A545-2657C7D93538}" type="pres">
      <dgm:prSet presAssocID="{22B0858B-EBD5-4D4B-8AB4-0E9F9D04E0E7}" presName="sibTrans" presStyleLbl="sibTrans1D1" presStyleIdx="2" presStyleCnt="4"/>
      <dgm:spPr/>
    </dgm:pt>
    <dgm:pt modelId="{966B1893-054A-4240-B058-209BBB0719B4}" type="pres">
      <dgm:prSet presAssocID="{22B0858B-EBD5-4D4B-8AB4-0E9F9D04E0E7}" presName="connectorText" presStyleLbl="sibTrans1D1" presStyleIdx="2" presStyleCnt="4"/>
      <dgm:spPr/>
    </dgm:pt>
    <dgm:pt modelId="{E5E6705A-9E9C-45A6-A32E-4ECE18C2F818}" type="pres">
      <dgm:prSet presAssocID="{86345FA8-E04F-48E1-9CC3-A3EDEAEED22D}" presName="node" presStyleLbl="node1" presStyleIdx="3" presStyleCnt="5">
        <dgm:presLayoutVars>
          <dgm:bulletEnabled val="1"/>
        </dgm:presLayoutVars>
      </dgm:prSet>
      <dgm:spPr/>
    </dgm:pt>
    <dgm:pt modelId="{5745F75F-7E0A-47EB-8CA2-EC11866B9774}" type="pres">
      <dgm:prSet presAssocID="{86DA7132-E3B8-44EF-9A14-C36170C9AC67}" presName="sibTrans" presStyleLbl="sibTrans1D1" presStyleIdx="3" presStyleCnt="4"/>
      <dgm:spPr/>
    </dgm:pt>
    <dgm:pt modelId="{696902BD-6BEC-40C8-890A-3ABB0BF87014}" type="pres">
      <dgm:prSet presAssocID="{86DA7132-E3B8-44EF-9A14-C36170C9AC67}" presName="connectorText" presStyleLbl="sibTrans1D1" presStyleIdx="3" presStyleCnt="4"/>
      <dgm:spPr/>
    </dgm:pt>
    <dgm:pt modelId="{3A8B7B47-43C4-4DF1-B2DB-5E7C6930F94F}" type="pres">
      <dgm:prSet presAssocID="{CDC8EA60-A2AA-46BD-9A17-0EDD8685650C}" presName="node" presStyleLbl="node1" presStyleIdx="4" presStyleCnt="5" custScaleX="173088">
        <dgm:presLayoutVars>
          <dgm:bulletEnabled val="1"/>
        </dgm:presLayoutVars>
      </dgm:prSet>
      <dgm:spPr/>
      <dgm:t>
        <a:bodyPr/>
        <a:lstStyle/>
        <a:p>
          <a:endParaRPr lang="ru-RU"/>
        </a:p>
      </dgm:t>
    </dgm:pt>
  </dgm:ptLst>
  <dgm:cxnLst>
    <dgm:cxn modelId="{C902BBB1-2053-47D8-923F-BC8444D12327}" type="presOf" srcId="{62E166B5-F313-4675-B968-D5C52C323F74}" destId="{75B7D78D-6C75-497B-A06E-9EF29B235E1C}" srcOrd="1" destOrd="0" presId="urn:microsoft.com/office/officeart/2005/8/layout/bProcess3"/>
    <dgm:cxn modelId="{E09E2AD3-04AF-4AEB-BBF7-EC4DC16AB808}" type="presOf" srcId="{62E166B5-F313-4675-B968-D5C52C323F74}" destId="{6AAD27EB-0D2C-435A-84B8-83B902086EAE}" srcOrd="0" destOrd="0" presId="urn:microsoft.com/office/officeart/2005/8/layout/bProcess3"/>
    <dgm:cxn modelId="{2EB67A48-3DC1-4CAB-83C8-94308DBACBBF}" type="presOf" srcId="{86345FA8-E04F-48E1-9CC3-A3EDEAEED22D}" destId="{E5E6705A-9E9C-45A6-A32E-4ECE18C2F818}" srcOrd="0" destOrd="0" presId="urn:microsoft.com/office/officeart/2005/8/layout/bProcess3"/>
    <dgm:cxn modelId="{9EF4ADDC-94A6-4465-BAAB-CE6134B19CE2}" srcId="{0FCFB862-02C6-4221-BE74-954B388E46AD}" destId="{CDC8EA60-A2AA-46BD-9A17-0EDD8685650C}" srcOrd="4" destOrd="0" parTransId="{DF3D8EDA-3FF9-4BB1-B0BC-AEDBDD962675}" sibTransId="{BFE9E9D7-E6F4-465E-BB4D-7100A7BBDB10}"/>
    <dgm:cxn modelId="{0634B2A7-6846-4E14-A159-2A1EACF737B8}" srcId="{0FCFB862-02C6-4221-BE74-954B388E46AD}" destId="{EE6837AA-3A71-4035-88B5-907809148D62}" srcOrd="1" destOrd="0" parTransId="{8E0ECAF3-3C62-4840-AEE6-A372389E90FA}" sibTransId="{28A796EE-4EA5-49D8-80AD-BB10440FF504}"/>
    <dgm:cxn modelId="{4AEAFFFE-C3A7-428D-9ED4-65D4144F436D}" type="presOf" srcId="{28A796EE-4EA5-49D8-80AD-BB10440FF504}" destId="{7F74D748-EDD4-4A58-BEE8-BB63F3242373}" srcOrd="1" destOrd="0" presId="urn:microsoft.com/office/officeart/2005/8/layout/bProcess3"/>
    <dgm:cxn modelId="{CF13F813-1C71-493D-A50A-878C600E152B}" srcId="{0FCFB862-02C6-4221-BE74-954B388E46AD}" destId="{1C4C5E72-DE08-4814-A004-306146F465AA}" srcOrd="0" destOrd="0" parTransId="{7F0BDDFE-4683-4672-93B7-726B47700BD8}" sibTransId="{62E166B5-F313-4675-B968-D5C52C323F74}"/>
    <dgm:cxn modelId="{25246C58-E26F-481D-A025-F48FF5B925A2}" type="presOf" srcId="{CDC8EA60-A2AA-46BD-9A17-0EDD8685650C}" destId="{3A8B7B47-43C4-4DF1-B2DB-5E7C6930F94F}" srcOrd="0" destOrd="0" presId="urn:microsoft.com/office/officeart/2005/8/layout/bProcess3"/>
    <dgm:cxn modelId="{2A6DFEC1-AC9C-4492-8382-E42B66DD0F41}" type="presOf" srcId="{22B0858B-EBD5-4D4B-8AB4-0E9F9D04E0E7}" destId="{966B1893-054A-4240-B058-209BBB0719B4}" srcOrd="1" destOrd="0" presId="urn:microsoft.com/office/officeart/2005/8/layout/bProcess3"/>
    <dgm:cxn modelId="{AA73C2A0-B586-4296-8AE8-9E0DE9CC880F}" srcId="{0FCFB862-02C6-4221-BE74-954B388E46AD}" destId="{F9DEA440-B744-44FE-865C-352A0FBA9B57}" srcOrd="2" destOrd="0" parTransId="{9989C840-3E7D-4260-B072-1C4EC47DA8D8}" sibTransId="{22B0858B-EBD5-4D4B-8AB4-0E9F9D04E0E7}"/>
    <dgm:cxn modelId="{1CA316B2-7050-4050-80F5-6534143CF13A}" type="presOf" srcId="{22B0858B-EBD5-4D4B-8AB4-0E9F9D04E0E7}" destId="{3BB01780-AD9E-4426-A545-2657C7D93538}" srcOrd="0" destOrd="0" presId="urn:microsoft.com/office/officeart/2005/8/layout/bProcess3"/>
    <dgm:cxn modelId="{CD83C134-24B3-4A4A-A364-680C35A2A9CB}" srcId="{0FCFB862-02C6-4221-BE74-954B388E46AD}" destId="{86345FA8-E04F-48E1-9CC3-A3EDEAEED22D}" srcOrd="3" destOrd="0" parTransId="{F9AA569D-74E7-4B5F-B1B2-A8C405839F5A}" sibTransId="{86DA7132-E3B8-44EF-9A14-C36170C9AC67}"/>
    <dgm:cxn modelId="{1373234B-7FD6-4FD0-B5E3-B19D9B5006D9}" type="presOf" srcId="{0FCFB862-02C6-4221-BE74-954B388E46AD}" destId="{E3F3C38A-528F-4872-8995-8340D1DCBE35}" srcOrd="0" destOrd="0" presId="urn:microsoft.com/office/officeart/2005/8/layout/bProcess3"/>
    <dgm:cxn modelId="{E434FB11-5C49-4663-943E-A5CCD20B6420}" type="presOf" srcId="{F9DEA440-B744-44FE-865C-352A0FBA9B57}" destId="{D2A8461E-ED74-40E7-A947-F227F7F665AB}" srcOrd="0" destOrd="0" presId="urn:microsoft.com/office/officeart/2005/8/layout/bProcess3"/>
    <dgm:cxn modelId="{0F538AB1-B501-481D-A953-CB72B476CE08}" type="presOf" srcId="{86DA7132-E3B8-44EF-9A14-C36170C9AC67}" destId="{5745F75F-7E0A-47EB-8CA2-EC11866B9774}" srcOrd="0" destOrd="0" presId="urn:microsoft.com/office/officeart/2005/8/layout/bProcess3"/>
    <dgm:cxn modelId="{697BA9FC-807D-4854-A1B4-530EBAC9F026}" type="presOf" srcId="{28A796EE-4EA5-49D8-80AD-BB10440FF504}" destId="{07D716A8-F502-4546-A7CF-A2F2A25AC5B6}" srcOrd="0" destOrd="0" presId="urn:microsoft.com/office/officeart/2005/8/layout/bProcess3"/>
    <dgm:cxn modelId="{D14403F8-542B-4FCC-93D6-81A82AA3EE9F}" type="presOf" srcId="{86DA7132-E3B8-44EF-9A14-C36170C9AC67}" destId="{696902BD-6BEC-40C8-890A-3ABB0BF87014}" srcOrd="1" destOrd="0" presId="urn:microsoft.com/office/officeart/2005/8/layout/bProcess3"/>
    <dgm:cxn modelId="{BBCC8F8A-43B7-4921-BD8D-A1A93A86C5E9}" type="presOf" srcId="{EE6837AA-3A71-4035-88B5-907809148D62}" destId="{2F14E979-EFF6-476E-835F-5854411DBB80}" srcOrd="0" destOrd="0" presId="urn:microsoft.com/office/officeart/2005/8/layout/bProcess3"/>
    <dgm:cxn modelId="{7B654182-654A-4997-A26F-06FDF2FD6D84}" type="presOf" srcId="{1C4C5E72-DE08-4814-A004-306146F465AA}" destId="{55D9ED05-357C-42AA-84E6-4F63ECC37B07}" srcOrd="0" destOrd="0" presId="urn:microsoft.com/office/officeart/2005/8/layout/bProcess3"/>
    <dgm:cxn modelId="{C3FBE0D3-28FE-4B10-BFDF-0814D9FD7029}" type="presParOf" srcId="{E3F3C38A-528F-4872-8995-8340D1DCBE35}" destId="{55D9ED05-357C-42AA-84E6-4F63ECC37B07}" srcOrd="0" destOrd="0" presId="urn:microsoft.com/office/officeart/2005/8/layout/bProcess3"/>
    <dgm:cxn modelId="{E6EB1E47-174E-49D3-8D16-FD370851CFFE}" type="presParOf" srcId="{E3F3C38A-528F-4872-8995-8340D1DCBE35}" destId="{6AAD27EB-0D2C-435A-84B8-83B902086EAE}" srcOrd="1" destOrd="0" presId="urn:microsoft.com/office/officeart/2005/8/layout/bProcess3"/>
    <dgm:cxn modelId="{705F497F-ADFF-4ABD-A255-6618EA2E6FF7}" type="presParOf" srcId="{6AAD27EB-0D2C-435A-84B8-83B902086EAE}" destId="{75B7D78D-6C75-497B-A06E-9EF29B235E1C}" srcOrd="0" destOrd="0" presId="urn:microsoft.com/office/officeart/2005/8/layout/bProcess3"/>
    <dgm:cxn modelId="{9978ABCD-A77E-4480-AF17-73F9A7ABE6F0}" type="presParOf" srcId="{E3F3C38A-528F-4872-8995-8340D1DCBE35}" destId="{2F14E979-EFF6-476E-835F-5854411DBB80}" srcOrd="2" destOrd="0" presId="urn:microsoft.com/office/officeart/2005/8/layout/bProcess3"/>
    <dgm:cxn modelId="{3DD6AF72-F23E-4CFD-8D2A-26AD8F65ADBD}" type="presParOf" srcId="{E3F3C38A-528F-4872-8995-8340D1DCBE35}" destId="{07D716A8-F502-4546-A7CF-A2F2A25AC5B6}" srcOrd="3" destOrd="0" presId="urn:microsoft.com/office/officeart/2005/8/layout/bProcess3"/>
    <dgm:cxn modelId="{0611FBBF-DC23-488E-9A55-47C508433D6B}" type="presParOf" srcId="{07D716A8-F502-4546-A7CF-A2F2A25AC5B6}" destId="{7F74D748-EDD4-4A58-BEE8-BB63F3242373}" srcOrd="0" destOrd="0" presId="urn:microsoft.com/office/officeart/2005/8/layout/bProcess3"/>
    <dgm:cxn modelId="{B066E752-580F-4408-BCE3-14B6002F42E9}" type="presParOf" srcId="{E3F3C38A-528F-4872-8995-8340D1DCBE35}" destId="{D2A8461E-ED74-40E7-A947-F227F7F665AB}" srcOrd="4" destOrd="0" presId="urn:microsoft.com/office/officeart/2005/8/layout/bProcess3"/>
    <dgm:cxn modelId="{CD95AFB3-64BE-40BB-A916-4F9570115F5F}" type="presParOf" srcId="{E3F3C38A-528F-4872-8995-8340D1DCBE35}" destId="{3BB01780-AD9E-4426-A545-2657C7D93538}" srcOrd="5" destOrd="0" presId="urn:microsoft.com/office/officeart/2005/8/layout/bProcess3"/>
    <dgm:cxn modelId="{FD6DCF84-787D-4C59-9C12-42EE03F695C0}" type="presParOf" srcId="{3BB01780-AD9E-4426-A545-2657C7D93538}" destId="{966B1893-054A-4240-B058-209BBB0719B4}" srcOrd="0" destOrd="0" presId="urn:microsoft.com/office/officeart/2005/8/layout/bProcess3"/>
    <dgm:cxn modelId="{28B979BB-057C-4B91-A5F0-EFF0947A0281}" type="presParOf" srcId="{E3F3C38A-528F-4872-8995-8340D1DCBE35}" destId="{E5E6705A-9E9C-45A6-A32E-4ECE18C2F818}" srcOrd="6" destOrd="0" presId="urn:microsoft.com/office/officeart/2005/8/layout/bProcess3"/>
    <dgm:cxn modelId="{BEADBE42-7F9C-494F-BCC9-30C0D19C9742}" type="presParOf" srcId="{E3F3C38A-528F-4872-8995-8340D1DCBE35}" destId="{5745F75F-7E0A-47EB-8CA2-EC11866B9774}" srcOrd="7" destOrd="0" presId="urn:microsoft.com/office/officeart/2005/8/layout/bProcess3"/>
    <dgm:cxn modelId="{16797A65-E1E7-4228-8A41-87E61F9A8422}" type="presParOf" srcId="{5745F75F-7E0A-47EB-8CA2-EC11866B9774}" destId="{696902BD-6BEC-40C8-890A-3ABB0BF87014}" srcOrd="0" destOrd="0" presId="urn:microsoft.com/office/officeart/2005/8/layout/bProcess3"/>
    <dgm:cxn modelId="{90355A6B-CFB6-41E4-8B8E-1C3088BAC717}" type="presParOf" srcId="{E3F3C38A-528F-4872-8995-8340D1DCBE35}" destId="{3A8B7B47-43C4-4DF1-B2DB-5E7C6930F94F}"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738159-EFA8-402B-BA7B-33C0946BB98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026C0123-0E65-43E5-BD68-08937FC38621}">
      <dgm:prSet phldrT="[Текст]"/>
      <dgm:spPr/>
      <dgm:t>
        <a:bodyPr/>
        <a:lstStyle/>
        <a:p>
          <a:r>
            <a:rPr lang="ru-RU" dirty="0" err="1" smtClean="0">
              <a:latin typeface="Times New Roman" panose="02020603050405020304" pitchFamily="18" charset="0"/>
              <a:cs typeface="Times New Roman" panose="02020603050405020304" pitchFamily="18" charset="0"/>
            </a:rPr>
            <a:t>Бәсекелестіктің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жоғарғы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деңгейде</a:t>
          </a:r>
          <a:r>
            <a:rPr lang="ru-RU" dirty="0" smtClean="0">
              <a:latin typeface="Times New Roman" panose="02020603050405020304" pitchFamily="18" charset="0"/>
              <a:cs typeface="Times New Roman" panose="02020603050405020304" pitchFamily="18" charset="0"/>
            </a:rPr>
            <a:t> болу </a:t>
          </a:r>
          <a:r>
            <a:rPr lang="ru-RU" dirty="0" err="1" smtClean="0">
              <a:latin typeface="Times New Roman" panose="02020603050405020304" pitchFamily="18" charset="0"/>
              <a:cs typeface="Times New Roman" panose="02020603050405020304" pitchFamily="18" charset="0"/>
            </a:rPr>
            <a:t>салдары</a:t>
          </a:r>
          <a:endParaRPr lang="ru-RU" dirty="0">
            <a:latin typeface="Times New Roman" panose="02020603050405020304" pitchFamily="18" charset="0"/>
            <a:cs typeface="Times New Roman" panose="02020603050405020304" pitchFamily="18" charset="0"/>
          </a:endParaRPr>
        </a:p>
      </dgm:t>
    </dgm:pt>
    <dgm:pt modelId="{F34FCDD3-B9C8-4E24-8A9A-971C3D97F4ED}" type="parTrans" cxnId="{247F8090-5C9D-4A81-9E2E-E2BAA892B0AB}">
      <dgm:prSet/>
      <dgm:spPr/>
      <dgm:t>
        <a:bodyPr/>
        <a:lstStyle/>
        <a:p>
          <a:endParaRPr lang="ru-RU"/>
        </a:p>
      </dgm:t>
    </dgm:pt>
    <dgm:pt modelId="{0EF32EC9-3ADB-4651-982F-B5BAE63E46C8}" type="sibTrans" cxnId="{247F8090-5C9D-4A81-9E2E-E2BAA892B0AB}">
      <dgm:prSet/>
      <dgm:spPr/>
      <dgm:t>
        <a:bodyPr/>
        <a:lstStyle/>
        <a:p>
          <a:endParaRPr lang="ru-RU"/>
        </a:p>
      </dgm:t>
    </dgm:pt>
    <dgm:pt modelId="{DD6DA55B-5C7A-4C70-9DF7-BF9E001F2E4A}">
      <dgm:prSet/>
      <dgm:spPr/>
      <dgm:t>
        <a:bodyPr/>
        <a:lstStyle/>
        <a:p>
          <a:r>
            <a:rPr lang="ru-RU" dirty="0" err="1" smtClean="0">
              <a:latin typeface="Times New Roman" panose="02020603050405020304" pitchFamily="18" charset="0"/>
              <a:cs typeface="Times New Roman" panose="02020603050405020304" pitchFamily="18" charset="0"/>
            </a:rPr>
            <a:t>Болашақта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ешқандай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қосымша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қаржылық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қорлардың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пайда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болмау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мүмкіндігі</a:t>
          </a:r>
          <a:endParaRPr lang="ru-RU" dirty="0">
            <a:latin typeface="Times New Roman" panose="02020603050405020304" pitchFamily="18" charset="0"/>
            <a:cs typeface="Times New Roman" panose="02020603050405020304" pitchFamily="18" charset="0"/>
          </a:endParaRPr>
        </a:p>
      </dgm:t>
    </dgm:pt>
    <dgm:pt modelId="{16B5714D-C051-44E3-B9FD-0BEF7047B22A}" type="parTrans" cxnId="{0D808812-2230-437D-8099-DDE37E929724}">
      <dgm:prSet/>
      <dgm:spPr/>
      <dgm:t>
        <a:bodyPr/>
        <a:lstStyle/>
        <a:p>
          <a:endParaRPr lang="ru-RU"/>
        </a:p>
      </dgm:t>
    </dgm:pt>
    <dgm:pt modelId="{7D5C05AE-4BA1-4370-8AAC-EFB03A1867DF}" type="sibTrans" cxnId="{0D808812-2230-437D-8099-DDE37E929724}">
      <dgm:prSet/>
      <dgm:spPr/>
      <dgm:t>
        <a:bodyPr/>
        <a:lstStyle/>
        <a:p>
          <a:endParaRPr lang="ru-RU"/>
        </a:p>
      </dgm:t>
    </dgm:pt>
    <dgm:pt modelId="{C9127220-5370-46D7-B6EB-D14A0E440BB7}">
      <dgm:prSet custT="1"/>
      <dgm:spPr/>
      <dgm:t>
        <a:bodyPr/>
        <a:lstStyle/>
        <a:p>
          <a:r>
            <a:rPr lang="ru-RU" sz="2400" dirty="0" err="1" smtClean="0">
              <a:latin typeface="Times New Roman" panose="02020603050405020304" pitchFamily="18" charset="0"/>
              <a:cs typeface="Times New Roman" panose="02020603050405020304" pitchFamily="18" charset="0"/>
            </a:rPr>
            <a:t>Мерзімі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өтіп</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кеткен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міндеттемелерді</a:t>
          </a:r>
          <a:r>
            <a:rPr lang="ru-RU" sz="2400" dirty="0" smtClean="0">
              <a:latin typeface="Times New Roman" panose="02020603050405020304" pitchFamily="18" charset="0"/>
              <a:cs typeface="Times New Roman" panose="02020603050405020304" pitchFamily="18" charset="0"/>
            </a:rPr>
            <a:t> жаба </a:t>
          </a:r>
          <a:r>
            <a:rPr lang="ru-RU" sz="2400" dirty="0" err="1" smtClean="0">
              <a:latin typeface="Times New Roman" panose="02020603050405020304" pitchFamily="18" charset="0"/>
              <a:cs typeface="Times New Roman" panose="02020603050405020304" pitchFamily="18" charset="0"/>
            </a:rPr>
            <a:t>алмау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мүмкіндігі</a:t>
          </a:r>
          <a:endParaRPr lang="ru-RU" sz="2400" dirty="0">
            <a:latin typeface="Times New Roman" panose="02020603050405020304" pitchFamily="18" charset="0"/>
            <a:cs typeface="Times New Roman" panose="02020603050405020304" pitchFamily="18" charset="0"/>
          </a:endParaRPr>
        </a:p>
      </dgm:t>
    </dgm:pt>
    <dgm:pt modelId="{D60DB70F-7C2A-43BB-BE3B-9FB0DA57B41D}" type="parTrans" cxnId="{EB1B45BE-0A5A-4CB6-8F85-BC61AE3CCCEF}">
      <dgm:prSet/>
      <dgm:spPr/>
      <dgm:t>
        <a:bodyPr/>
        <a:lstStyle/>
        <a:p>
          <a:endParaRPr lang="ru-RU"/>
        </a:p>
      </dgm:t>
    </dgm:pt>
    <dgm:pt modelId="{2EC2A8F5-0760-4057-96A3-E96B27119588}" type="sibTrans" cxnId="{EB1B45BE-0A5A-4CB6-8F85-BC61AE3CCCEF}">
      <dgm:prSet/>
      <dgm:spPr/>
      <dgm:t>
        <a:bodyPr/>
        <a:lstStyle/>
        <a:p>
          <a:endParaRPr lang="ru-RU"/>
        </a:p>
      </dgm:t>
    </dgm:pt>
    <dgm:pt modelId="{6BA93E42-ADF2-450E-BAF6-1A4E587539CB}">
      <dgm:prSet/>
      <dgm:spPr/>
      <dgm:t>
        <a:bodyPr/>
        <a:lstStyle/>
        <a:p>
          <a:r>
            <a:rPr lang="ru-RU" dirty="0" err="1" smtClean="0">
              <a:latin typeface="Times New Roman" panose="02020603050405020304" pitchFamily="18" charset="0"/>
              <a:cs typeface="Times New Roman" panose="02020603050405020304" pitchFamily="18" charset="0"/>
            </a:rPr>
            <a:t>Қаржылық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есеп</a:t>
          </a:r>
          <a:r>
            <a:rPr lang="ru-RU" dirty="0" smtClean="0">
              <a:latin typeface="Times New Roman" panose="02020603050405020304" pitchFamily="18" charset="0"/>
              <a:cs typeface="Times New Roman" panose="02020603050405020304" pitchFamily="18" charset="0"/>
            </a:rPr>
            <a:t> беру </a:t>
          </a:r>
          <a:r>
            <a:rPr lang="ru-RU" dirty="0" err="1" smtClean="0">
              <a:latin typeface="Times New Roman" panose="02020603050405020304" pitchFamily="18" charset="0"/>
              <a:cs typeface="Times New Roman" panose="02020603050405020304" pitchFamily="18" charset="0"/>
            </a:rPr>
            <a:t>жүйесінің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дұрыс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деңгейде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қалыптаспауы</a:t>
          </a:r>
          <a:endParaRPr lang="ru-RU" dirty="0">
            <a:latin typeface="Times New Roman" panose="02020603050405020304" pitchFamily="18" charset="0"/>
            <a:cs typeface="Times New Roman" panose="02020603050405020304" pitchFamily="18" charset="0"/>
          </a:endParaRPr>
        </a:p>
      </dgm:t>
    </dgm:pt>
    <dgm:pt modelId="{AC4F185E-FE0F-4C69-8531-52C1861BED20}" type="parTrans" cxnId="{403D2857-4B5E-4CE7-8904-6AFF99C550A7}">
      <dgm:prSet/>
      <dgm:spPr/>
      <dgm:t>
        <a:bodyPr/>
        <a:lstStyle/>
        <a:p>
          <a:endParaRPr lang="ru-RU"/>
        </a:p>
      </dgm:t>
    </dgm:pt>
    <dgm:pt modelId="{3F52E434-B028-4047-B102-ACA151975D26}" type="sibTrans" cxnId="{403D2857-4B5E-4CE7-8904-6AFF99C550A7}">
      <dgm:prSet/>
      <dgm:spPr/>
      <dgm:t>
        <a:bodyPr/>
        <a:lstStyle/>
        <a:p>
          <a:endParaRPr lang="ru-RU"/>
        </a:p>
      </dgm:t>
    </dgm:pt>
    <dgm:pt modelId="{5AF7EE4E-D086-4D54-A2D5-593F599C90C5}">
      <dgm:prSet phldrT="[Текст]"/>
      <dgm:spPr/>
      <dgm:t>
        <a:bodyPr/>
        <a:lstStyle/>
        <a:p>
          <a:r>
            <a:rPr lang="ru-RU" dirty="0" err="1" smtClean="0">
              <a:latin typeface="Times New Roman" panose="02020603050405020304" pitchFamily="18" charset="0"/>
              <a:cs typeface="Times New Roman" panose="02020603050405020304" pitchFamily="18" charset="0"/>
            </a:rPr>
            <a:t>Кәсіпорынның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шығңындарды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бақылау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қабілетсіздігі</a:t>
          </a:r>
          <a:endParaRPr lang="ru-RU" dirty="0">
            <a:latin typeface="Times New Roman" panose="02020603050405020304" pitchFamily="18" charset="0"/>
            <a:cs typeface="Times New Roman" panose="02020603050405020304" pitchFamily="18" charset="0"/>
          </a:endParaRPr>
        </a:p>
      </dgm:t>
    </dgm:pt>
    <dgm:pt modelId="{8838528D-6431-4792-B3D9-58A351DB2EB6}" type="sibTrans" cxnId="{28DF5BE4-AC04-47DC-A33D-3FA21384A9C6}">
      <dgm:prSet/>
      <dgm:spPr/>
      <dgm:t>
        <a:bodyPr/>
        <a:lstStyle/>
        <a:p>
          <a:endParaRPr lang="ru-RU"/>
        </a:p>
      </dgm:t>
    </dgm:pt>
    <dgm:pt modelId="{A3AD63A6-C3E0-422E-8C6A-FC3E1F1B80CB}" type="parTrans" cxnId="{28DF5BE4-AC04-47DC-A33D-3FA21384A9C6}">
      <dgm:prSet/>
      <dgm:spPr/>
      <dgm:t>
        <a:bodyPr/>
        <a:lstStyle/>
        <a:p>
          <a:endParaRPr lang="ru-RU"/>
        </a:p>
      </dgm:t>
    </dgm:pt>
    <dgm:pt modelId="{E80EEBFB-AA14-44F8-8BE2-85B01B1F652E}" type="pres">
      <dgm:prSet presAssocID="{F0738159-EFA8-402B-BA7B-33C0946BB986}" presName="diagram" presStyleCnt="0">
        <dgm:presLayoutVars>
          <dgm:dir/>
          <dgm:resizeHandles val="exact"/>
        </dgm:presLayoutVars>
      </dgm:prSet>
      <dgm:spPr/>
    </dgm:pt>
    <dgm:pt modelId="{E178C97A-DE1A-49BC-BBC3-C4DDA4EC60D0}" type="pres">
      <dgm:prSet presAssocID="{DD6DA55B-5C7A-4C70-9DF7-BF9E001F2E4A}" presName="node" presStyleLbl="node1" presStyleIdx="0" presStyleCnt="5">
        <dgm:presLayoutVars>
          <dgm:bulletEnabled val="1"/>
        </dgm:presLayoutVars>
      </dgm:prSet>
      <dgm:spPr/>
      <dgm:t>
        <a:bodyPr/>
        <a:lstStyle/>
        <a:p>
          <a:endParaRPr lang="ru-RU"/>
        </a:p>
      </dgm:t>
    </dgm:pt>
    <dgm:pt modelId="{7D40A861-977C-4BF2-8F9B-4B15AF650BE9}" type="pres">
      <dgm:prSet presAssocID="{7D5C05AE-4BA1-4370-8AAC-EFB03A1867DF}" presName="sibTrans" presStyleCnt="0"/>
      <dgm:spPr/>
    </dgm:pt>
    <dgm:pt modelId="{1C31D7F6-A11D-4B70-8FA4-63042C1A4729}" type="pres">
      <dgm:prSet presAssocID="{C9127220-5370-46D7-B6EB-D14A0E440BB7}" presName="node" presStyleLbl="node1" presStyleIdx="1" presStyleCnt="5">
        <dgm:presLayoutVars>
          <dgm:bulletEnabled val="1"/>
        </dgm:presLayoutVars>
      </dgm:prSet>
      <dgm:spPr/>
      <dgm:t>
        <a:bodyPr/>
        <a:lstStyle/>
        <a:p>
          <a:endParaRPr lang="ru-RU"/>
        </a:p>
      </dgm:t>
    </dgm:pt>
    <dgm:pt modelId="{285B423B-8989-40E7-A70A-ADE6913430DA}" type="pres">
      <dgm:prSet presAssocID="{2EC2A8F5-0760-4057-96A3-E96B27119588}" presName="sibTrans" presStyleCnt="0"/>
      <dgm:spPr/>
    </dgm:pt>
    <dgm:pt modelId="{0C965D89-ADE1-4005-9948-342A9E7F3B8F}" type="pres">
      <dgm:prSet presAssocID="{5AF7EE4E-D086-4D54-A2D5-593F599C90C5}" presName="node" presStyleLbl="node1" presStyleIdx="2" presStyleCnt="5" custLinFactNeighborX="67" custLinFactNeighborY="3304">
        <dgm:presLayoutVars>
          <dgm:bulletEnabled val="1"/>
        </dgm:presLayoutVars>
      </dgm:prSet>
      <dgm:spPr/>
      <dgm:t>
        <a:bodyPr/>
        <a:lstStyle/>
        <a:p>
          <a:endParaRPr lang="ru-RU"/>
        </a:p>
      </dgm:t>
    </dgm:pt>
    <dgm:pt modelId="{D17285F7-394D-456D-A1EF-F8503FD7A2B2}" type="pres">
      <dgm:prSet presAssocID="{8838528D-6431-4792-B3D9-58A351DB2EB6}" presName="sibTrans" presStyleCnt="0"/>
      <dgm:spPr/>
    </dgm:pt>
    <dgm:pt modelId="{AC518FE5-E968-44DB-B87B-EA9F4EA6517F}" type="pres">
      <dgm:prSet presAssocID="{6BA93E42-ADF2-450E-BAF6-1A4E587539CB}" presName="node" presStyleLbl="node1" presStyleIdx="3" presStyleCnt="5">
        <dgm:presLayoutVars>
          <dgm:bulletEnabled val="1"/>
        </dgm:presLayoutVars>
      </dgm:prSet>
      <dgm:spPr/>
      <dgm:t>
        <a:bodyPr/>
        <a:lstStyle/>
        <a:p>
          <a:endParaRPr lang="ru-RU"/>
        </a:p>
      </dgm:t>
    </dgm:pt>
    <dgm:pt modelId="{BC0130F8-5867-4892-962B-E29876B47518}" type="pres">
      <dgm:prSet presAssocID="{3F52E434-B028-4047-B102-ACA151975D26}" presName="sibTrans" presStyleCnt="0"/>
      <dgm:spPr/>
    </dgm:pt>
    <dgm:pt modelId="{816E285A-39FF-47A2-9491-5636B9005DD4}" type="pres">
      <dgm:prSet presAssocID="{026C0123-0E65-43E5-BD68-08937FC38621}" presName="node" presStyleLbl="node1" presStyleIdx="4" presStyleCnt="5">
        <dgm:presLayoutVars>
          <dgm:bulletEnabled val="1"/>
        </dgm:presLayoutVars>
      </dgm:prSet>
      <dgm:spPr/>
      <dgm:t>
        <a:bodyPr/>
        <a:lstStyle/>
        <a:p>
          <a:endParaRPr lang="ru-RU"/>
        </a:p>
      </dgm:t>
    </dgm:pt>
  </dgm:ptLst>
  <dgm:cxnLst>
    <dgm:cxn modelId="{403D2857-4B5E-4CE7-8904-6AFF99C550A7}" srcId="{F0738159-EFA8-402B-BA7B-33C0946BB986}" destId="{6BA93E42-ADF2-450E-BAF6-1A4E587539CB}" srcOrd="3" destOrd="0" parTransId="{AC4F185E-FE0F-4C69-8531-52C1861BED20}" sibTransId="{3F52E434-B028-4047-B102-ACA151975D26}"/>
    <dgm:cxn modelId="{28DF5BE4-AC04-47DC-A33D-3FA21384A9C6}" srcId="{F0738159-EFA8-402B-BA7B-33C0946BB986}" destId="{5AF7EE4E-D086-4D54-A2D5-593F599C90C5}" srcOrd="2" destOrd="0" parTransId="{A3AD63A6-C3E0-422E-8C6A-FC3E1F1B80CB}" sibTransId="{8838528D-6431-4792-B3D9-58A351DB2EB6}"/>
    <dgm:cxn modelId="{C877C114-1F72-49C8-85C9-2E7E0209C070}" type="presOf" srcId="{026C0123-0E65-43E5-BD68-08937FC38621}" destId="{816E285A-39FF-47A2-9491-5636B9005DD4}" srcOrd="0" destOrd="0" presId="urn:microsoft.com/office/officeart/2005/8/layout/default"/>
    <dgm:cxn modelId="{D37C7BE9-198E-4943-8273-2ECF68E76591}" type="presOf" srcId="{C9127220-5370-46D7-B6EB-D14A0E440BB7}" destId="{1C31D7F6-A11D-4B70-8FA4-63042C1A4729}" srcOrd="0" destOrd="0" presId="urn:microsoft.com/office/officeart/2005/8/layout/default"/>
    <dgm:cxn modelId="{5DCA4183-D189-4796-9CAE-D0804C71DC87}" type="presOf" srcId="{DD6DA55B-5C7A-4C70-9DF7-BF9E001F2E4A}" destId="{E178C97A-DE1A-49BC-BBC3-C4DDA4EC60D0}" srcOrd="0" destOrd="0" presId="urn:microsoft.com/office/officeart/2005/8/layout/default"/>
    <dgm:cxn modelId="{EB1B45BE-0A5A-4CB6-8F85-BC61AE3CCCEF}" srcId="{F0738159-EFA8-402B-BA7B-33C0946BB986}" destId="{C9127220-5370-46D7-B6EB-D14A0E440BB7}" srcOrd="1" destOrd="0" parTransId="{D60DB70F-7C2A-43BB-BE3B-9FB0DA57B41D}" sibTransId="{2EC2A8F5-0760-4057-96A3-E96B27119588}"/>
    <dgm:cxn modelId="{3E43A590-38C7-47B6-AA7E-F57AA9813D34}" type="presOf" srcId="{F0738159-EFA8-402B-BA7B-33C0946BB986}" destId="{E80EEBFB-AA14-44F8-8BE2-85B01B1F652E}" srcOrd="0" destOrd="0" presId="urn:microsoft.com/office/officeart/2005/8/layout/default"/>
    <dgm:cxn modelId="{33856892-A296-4EAD-BF05-67404166E74D}" type="presOf" srcId="{5AF7EE4E-D086-4D54-A2D5-593F599C90C5}" destId="{0C965D89-ADE1-4005-9948-342A9E7F3B8F}" srcOrd="0" destOrd="0" presId="urn:microsoft.com/office/officeart/2005/8/layout/default"/>
    <dgm:cxn modelId="{60FCE5DF-871B-4F3D-BA7B-CEF582EE1D65}" type="presOf" srcId="{6BA93E42-ADF2-450E-BAF6-1A4E587539CB}" destId="{AC518FE5-E968-44DB-B87B-EA9F4EA6517F}" srcOrd="0" destOrd="0" presId="urn:microsoft.com/office/officeart/2005/8/layout/default"/>
    <dgm:cxn modelId="{0D808812-2230-437D-8099-DDE37E929724}" srcId="{F0738159-EFA8-402B-BA7B-33C0946BB986}" destId="{DD6DA55B-5C7A-4C70-9DF7-BF9E001F2E4A}" srcOrd="0" destOrd="0" parTransId="{16B5714D-C051-44E3-B9FD-0BEF7047B22A}" sibTransId="{7D5C05AE-4BA1-4370-8AAC-EFB03A1867DF}"/>
    <dgm:cxn modelId="{247F8090-5C9D-4A81-9E2E-E2BAA892B0AB}" srcId="{F0738159-EFA8-402B-BA7B-33C0946BB986}" destId="{026C0123-0E65-43E5-BD68-08937FC38621}" srcOrd="4" destOrd="0" parTransId="{F34FCDD3-B9C8-4E24-8A9A-971C3D97F4ED}" sibTransId="{0EF32EC9-3ADB-4651-982F-B5BAE63E46C8}"/>
    <dgm:cxn modelId="{E29DCC32-4B75-452D-BD2C-1DA2C8C0DC57}" type="presParOf" srcId="{E80EEBFB-AA14-44F8-8BE2-85B01B1F652E}" destId="{E178C97A-DE1A-49BC-BBC3-C4DDA4EC60D0}" srcOrd="0" destOrd="0" presId="urn:microsoft.com/office/officeart/2005/8/layout/default"/>
    <dgm:cxn modelId="{FFF24932-AC5E-41B8-A22D-B0D2E2C35C69}" type="presParOf" srcId="{E80EEBFB-AA14-44F8-8BE2-85B01B1F652E}" destId="{7D40A861-977C-4BF2-8F9B-4B15AF650BE9}" srcOrd="1" destOrd="0" presId="urn:microsoft.com/office/officeart/2005/8/layout/default"/>
    <dgm:cxn modelId="{ECFBE0E8-9445-446B-93B1-ED170293F211}" type="presParOf" srcId="{E80EEBFB-AA14-44F8-8BE2-85B01B1F652E}" destId="{1C31D7F6-A11D-4B70-8FA4-63042C1A4729}" srcOrd="2" destOrd="0" presId="urn:microsoft.com/office/officeart/2005/8/layout/default"/>
    <dgm:cxn modelId="{8DED1D3F-EE35-45B7-B34B-1BD51DD38EFA}" type="presParOf" srcId="{E80EEBFB-AA14-44F8-8BE2-85B01B1F652E}" destId="{285B423B-8989-40E7-A70A-ADE6913430DA}" srcOrd="3" destOrd="0" presId="urn:microsoft.com/office/officeart/2005/8/layout/default"/>
    <dgm:cxn modelId="{FD6B8F8C-6D65-4CE9-B46F-DF358B28EEA5}" type="presParOf" srcId="{E80EEBFB-AA14-44F8-8BE2-85B01B1F652E}" destId="{0C965D89-ADE1-4005-9948-342A9E7F3B8F}" srcOrd="4" destOrd="0" presId="urn:microsoft.com/office/officeart/2005/8/layout/default"/>
    <dgm:cxn modelId="{1FF28F60-AE2C-4671-AFF4-FC608FD8AB61}" type="presParOf" srcId="{E80EEBFB-AA14-44F8-8BE2-85B01B1F652E}" destId="{D17285F7-394D-456D-A1EF-F8503FD7A2B2}" srcOrd="5" destOrd="0" presId="urn:microsoft.com/office/officeart/2005/8/layout/default"/>
    <dgm:cxn modelId="{95034976-E4FB-4135-8E65-EE31B9DE6FE0}" type="presParOf" srcId="{E80EEBFB-AA14-44F8-8BE2-85B01B1F652E}" destId="{AC518FE5-E968-44DB-B87B-EA9F4EA6517F}" srcOrd="6" destOrd="0" presId="urn:microsoft.com/office/officeart/2005/8/layout/default"/>
    <dgm:cxn modelId="{015BA574-3E24-48E2-8E0B-B5E0ADE92308}" type="presParOf" srcId="{E80EEBFB-AA14-44F8-8BE2-85B01B1F652E}" destId="{BC0130F8-5867-4892-962B-E29876B47518}" srcOrd="7" destOrd="0" presId="urn:microsoft.com/office/officeart/2005/8/layout/default"/>
    <dgm:cxn modelId="{955BA6E8-F5F1-4C34-A286-5475CC92D339}" type="presParOf" srcId="{E80EEBFB-AA14-44F8-8BE2-85B01B1F652E}" destId="{816E285A-39FF-47A2-9491-5636B9005DD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5BB70-A6B8-4220-9225-BF2642CAA6D3}">
      <dsp:nvSpPr>
        <dsp:cNvPr id="0" name=""/>
        <dsp:cNvSpPr/>
      </dsp:nvSpPr>
      <dsp:spPr>
        <a:xfrm>
          <a:off x="0" y="6"/>
          <a:ext cx="10394707" cy="23584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kern="1200" dirty="0" smtClean="0">
              <a:latin typeface="Times New Roman" panose="02020603050405020304" pitchFamily="18" charset="0"/>
              <a:cs typeface="Times New Roman" panose="02020603050405020304" pitchFamily="18" charset="0"/>
            </a:rPr>
            <a:t>	</a:t>
          </a:r>
          <a:r>
            <a:rPr lang="kk-KZ" sz="2000" b="1" i="1" u="sng" kern="1200" dirty="0" smtClean="0">
              <a:solidFill>
                <a:schemeClr val="tx1"/>
              </a:solidFill>
              <a:latin typeface="Times New Roman" panose="02020603050405020304" pitchFamily="18" charset="0"/>
              <a:cs typeface="Times New Roman" panose="02020603050405020304" pitchFamily="18" charset="0"/>
            </a:rPr>
            <a:t>1.Ағымдағы өтімділік коэффициенті </a:t>
          </a:r>
          <a:r>
            <a:rPr lang="kk-KZ" sz="2000" kern="1200" dirty="0" smtClean="0">
              <a:latin typeface="Times New Roman" panose="02020603050405020304" pitchFamily="18" charset="0"/>
              <a:cs typeface="Times New Roman" panose="02020603050405020304" pitchFamily="18" charset="0"/>
            </a:rPr>
            <a:t>(жалпы жабу коэффициенті) ағымдағы активтердің (баланс активінің ІІ бөлімі) ағымдағы міндетемелерге (болашақ кезеңнің табыстары шегерілген баланс пассивінің ІІІ бөлімі) қатынасымен анықталады. Ағымдағы өтімділік коэффициенті кәсіпорынның шаруашылық қызметін жүргізу және ағымдағы міндетемелерді уақытында жабу үшін айналым қаражаттарымен жалпы қамтамасыз етілуін сипаттайды.</a:t>
          </a:r>
          <a:endParaRPr lang="ru-RU" sz="2000" kern="1200" dirty="0">
            <a:latin typeface="Times New Roman" panose="02020603050405020304" pitchFamily="18" charset="0"/>
            <a:cs typeface="Times New Roman" panose="02020603050405020304" pitchFamily="18" charset="0"/>
          </a:endParaRPr>
        </a:p>
      </dsp:txBody>
      <dsp:txXfrm>
        <a:off x="115131" y="115137"/>
        <a:ext cx="10164445" cy="2128200"/>
      </dsp:txXfrm>
    </dsp:sp>
    <dsp:sp modelId="{A2631EA8-462B-4079-9891-6BEC77A9E079}">
      <dsp:nvSpPr>
        <dsp:cNvPr id="0" name=""/>
        <dsp:cNvSpPr/>
      </dsp:nvSpPr>
      <dsp:spPr>
        <a:xfrm>
          <a:off x="0" y="2372109"/>
          <a:ext cx="10394707" cy="181761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kern="1200" dirty="0" smtClean="0">
              <a:latin typeface="Times New Roman" panose="02020603050405020304" pitchFamily="18" charset="0"/>
              <a:cs typeface="Times New Roman" panose="02020603050405020304" pitchFamily="18" charset="0"/>
            </a:rPr>
            <a:t>	</a:t>
          </a:r>
          <a:r>
            <a:rPr lang="kk-KZ" sz="2000" b="1" i="1" kern="1200" dirty="0" smtClean="0">
              <a:solidFill>
                <a:schemeClr val="tx1"/>
              </a:solidFill>
              <a:latin typeface="Times New Roman" panose="02020603050405020304" pitchFamily="18" charset="0"/>
              <a:cs typeface="Times New Roman" panose="02020603050405020304" pitchFamily="18" charset="0"/>
            </a:rPr>
            <a:t>2.Меншікті қаражаттармен қамтамасыз етілу коэффициенті </a:t>
          </a:r>
          <a:r>
            <a:rPr lang="kk-KZ" sz="2000" kern="1200" dirty="0" smtClean="0">
              <a:latin typeface="Times New Roman" panose="02020603050405020304" pitchFamily="18" charset="0"/>
              <a:cs typeface="Times New Roman" panose="02020603050405020304" pitchFamily="18" charset="0"/>
            </a:rPr>
            <a:t>меншікті айналым қаражаттарының (меншікті капитал минус ұзық мерзімді активтер) ағымдағы активтер құнына (баланс активінің ІІ бөлімі) қатынасымен анықталады.</a:t>
          </a:r>
          <a:endParaRPr lang="ru-RU" sz="2000" kern="1200" dirty="0">
            <a:latin typeface="Times New Roman" panose="02020603050405020304" pitchFamily="18" charset="0"/>
            <a:cs typeface="Times New Roman" panose="02020603050405020304" pitchFamily="18" charset="0"/>
          </a:endParaRPr>
        </a:p>
      </dsp:txBody>
      <dsp:txXfrm>
        <a:off x="88729" y="2460838"/>
        <a:ext cx="10217249" cy="1640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D27EB-0D2C-435A-84B8-83B902086EAE}">
      <dsp:nvSpPr>
        <dsp:cNvPr id="0" name=""/>
        <dsp:cNvSpPr/>
      </dsp:nvSpPr>
      <dsp:spPr>
        <a:xfrm>
          <a:off x="3507657" y="650317"/>
          <a:ext cx="501202" cy="91440"/>
        </a:xfrm>
        <a:custGeom>
          <a:avLst/>
          <a:gdLst/>
          <a:ahLst/>
          <a:cxnLst/>
          <a:rect l="0" t="0" r="0" b="0"/>
          <a:pathLst>
            <a:path>
              <a:moveTo>
                <a:pt x="0" y="45720"/>
              </a:moveTo>
              <a:lnTo>
                <a:pt x="5012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744963" y="693375"/>
        <a:ext cx="26590" cy="5323"/>
      </dsp:txXfrm>
    </dsp:sp>
    <dsp:sp modelId="{55D9ED05-357C-42AA-84E6-4F63ECC37B07}">
      <dsp:nvSpPr>
        <dsp:cNvPr id="0" name=""/>
        <dsp:cNvSpPr/>
      </dsp:nvSpPr>
      <dsp:spPr>
        <a:xfrm>
          <a:off x="1197271" y="2381"/>
          <a:ext cx="2312186" cy="13873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ru-RU" sz="2800" kern="1200" dirty="0" err="1" smtClean="0">
              <a:latin typeface="Times New Roman" panose="02020603050405020304" pitchFamily="18" charset="0"/>
              <a:cs typeface="Times New Roman" panose="02020603050405020304" pitchFamily="18" charset="0"/>
            </a:rPr>
            <a:t>активтегі</a:t>
          </a:r>
          <a:r>
            <a:rPr lang="ru-RU" sz="2800" kern="1200" dirty="0" smtClean="0">
              <a:latin typeface="Times New Roman" panose="02020603050405020304" pitchFamily="18" charset="0"/>
              <a:cs typeface="Times New Roman" panose="02020603050405020304" pitchFamily="18" charset="0"/>
            </a:rPr>
            <a:t> </a:t>
          </a:r>
          <a:r>
            <a:rPr lang="ru-RU" sz="2800" kern="1200" dirty="0" err="1" smtClean="0">
              <a:latin typeface="Times New Roman" panose="02020603050405020304" pitchFamily="18" charset="0"/>
              <a:cs typeface="Times New Roman" panose="02020603050405020304" pitchFamily="18" charset="0"/>
            </a:rPr>
            <a:t>айналым</a:t>
          </a:r>
          <a:r>
            <a:rPr lang="ru-RU" sz="2800" kern="1200" dirty="0" smtClean="0">
              <a:latin typeface="Times New Roman" panose="02020603050405020304" pitchFamily="18" charset="0"/>
              <a:cs typeface="Times New Roman" panose="02020603050405020304" pitchFamily="18" charset="0"/>
            </a:rPr>
            <a:t> капиталы</a:t>
          </a:r>
          <a:endParaRPr lang="ru-RU" sz="2800" kern="1200" dirty="0">
            <a:latin typeface="Times New Roman" panose="02020603050405020304" pitchFamily="18" charset="0"/>
            <a:cs typeface="Times New Roman" panose="02020603050405020304" pitchFamily="18" charset="0"/>
          </a:endParaRPr>
        </a:p>
      </dsp:txBody>
      <dsp:txXfrm>
        <a:off x="1197271" y="2381"/>
        <a:ext cx="2312186" cy="1387311"/>
      </dsp:txXfrm>
    </dsp:sp>
    <dsp:sp modelId="{07D716A8-F502-4546-A7CF-A2F2A25AC5B6}">
      <dsp:nvSpPr>
        <dsp:cNvPr id="0" name=""/>
        <dsp:cNvSpPr/>
      </dsp:nvSpPr>
      <dsp:spPr>
        <a:xfrm>
          <a:off x="6351646" y="650317"/>
          <a:ext cx="501202" cy="91440"/>
        </a:xfrm>
        <a:custGeom>
          <a:avLst/>
          <a:gdLst/>
          <a:ahLst/>
          <a:cxnLst/>
          <a:rect l="0" t="0" r="0" b="0"/>
          <a:pathLst>
            <a:path>
              <a:moveTo>
                <a:pt x="0" y="45720"/>
              </a:moveTo>
              <a:lnTo>
                <a:pt x="5012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6588952" y="693375"/>
        <a:ext cx="26590" cy="5323"/>
      </dsp:txXfrm>
    </dsp:sp>
    <dsp:sp modelId="{2F14E979-EFF6-476E-835F-5854411DBB80}">
      <dsp:nvSpPr>
        <dsp:cNvPr id="0" name=""/>
        <dsp:cNvSpPr/>
      </dsp:nvSpPr>
      <dsp:spPr>
        <a:xfrm>
          <a:off x="4041260" y="2381"/>
          <a:ext cx="2312186" cy="13873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ru-RU" sz="2800" kern="1200" dirty="0" err="1" smtClean="0">
              <a:latin typeface="Times New Roman" panose="02020603050405020304" pitchFamily="18" charset="0"/>
              <a:cs typeface="Times New Roman" panose="02020603050405020304" pitchFamily="18" charset="0"/>
            </a:rPr>
            <a:t>акционерлік</a:t>
          </a:r>
          <a:r>
            <a:rPr lang="ru-RU" sz="2800" kern="1200" dirty="0" smtClean="0">
              <a:latin typeface="Times New Roman" panose="02020603050405020304" pitchFamily="18" charset="0"/>
              <a:cs typeface="Times New Roman" panose="02020603050405020304" pitchFamily="18" charset="0"/>
            </a:rPr>
            <a:t> капитал</a:t>
          </a:r>
          <a:endParaRPr lang="ru-RU" sz="2800" kern="1200" dirty="0">
            <a:latin typeface="Times New Roman" panose="02020603050405020304" pitchFamily="18" charset="0"/>
            <a:cs typeface="Times New Roman" panose="02020603050405020304" pitchFamily="18" charset="0"/>
          </a:endParaRPr>
        </a:p>
      </dsp:txBody>
      <dsp:txXfrm>
        <a:off x="4041260" y="2381"/>
        <a:ext cx="2312186" cy="1387311"/>
      </dsp:txXfrm>
    </dsp:sp>
    <dsp:sp modelId="{3BB01780-AD9E-4426-A545-2657C7D93538}">
      <dsp:nvSpPr>
        <dsp:cNvPr id="0" name=""/>
        <dsp:cNvSpPr/>
      </dsp:nvSpPr>
      <dsp:spPr>
        <a:xfrm>
          <a:off x="2353364" y="1387893"/>
          <a:ext cx="5687978" cy="501202"/>
        </a:xfrm>
        <a:custGeom>
          <a:avLst/>
          <a:gdLst/>
          <a:ahLst/>
          <a:cxnLst/>
          <a:rect l="0" t="0" r="0" b="0"/>
          <a:pathLst>
            <a:path>
              <a:moveTo>
                <a:pt x="5687978" y="0"/>
              </a:moveTo>
              <a:lnTo>
                <a:pt x="5687978" y="267701"/>
              </a:lnTo>
              <a:lnTo>
                <a:pt x="0" y="267701"/>
              </a:lnTo>
              <a:lnTo>
                <a:pt x="0" y="50120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054533" y="1635832"/>
        <a:ext cx="285639" cy="5323"/>
      </dsp:txXfrm>
    </dsp:sp>
    <dsp:sp modelId="{D2A8461E-ED74-40E7-A947-F227F7F665AB}">
      <dsp:nvSpPr>
        <dsp:cNvPr id="0" name=""/>
        <dsp:cNvSpPr/>
      </dsp:nvSpPr>
      <dsp:spPr>
        <a:xfrm>
          <a:off x="6885249" y="2381"/>
          <a:ext cx="2312186" cy="13873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таза </a:t>
          </a:r>
          <a:r>
            <a:rPr lang="kk-KZ" sz="2800" kern="1200" dirty="0" smtClean="0">
              <a:latin typeface="Times New Roman" panose="02020603050405020304" pitchFamily="18" charset="0"/>
              <a:cs typeface="Times New Roman" panose="02020603050405020304" pitchFamily="18" charset="0"/>
            </a:rPr>
            <a:t>табыс</a:t>
          </a:r>
          <a:endParaRPr lang="ru-RU" sz="2800" kern="1200" dirty="0">
            <a:latin typeface="Times New Roman" panose="02020603050405020304" pitchFamily="18" charset="0"/>
            <a:cs typeface="Times New Roman" panose="02020603050405020304" pitchFamily="18" charset="0"/>
          </a:endParaRPr>
        </a:p>
      </dsp:txBody>
      <dsp:txXfrm>
        <a:off x="6885249" y="2381"/>
        <a:ext cx="2312186" cy="1387311"/>
      </dsp:txXfrm>
    </dsp:sp>
    <dsp:sp modelId="{5745F75F-7E0A-47EB-8CA2-EC11866B9774}">
      <dsp:nvSpPr>
        <dsp:cNvPr id="0" name=""/>
        <dsp:cNvSpPr/>
      </dsp:nvSpPr>
      <dsp:spPr>
        <a:xfrm>
          <a:off x="3507657" y="2569431"/>
          <a:ext cx="501202" cy="91440"/>
        </a:xfrm>
        <a:custGeom>
          <a:avLst/>
          <a:gdLst/>
          <a:ahLst/>
          <a:cxnLst/>
          <a:rect l="0" t="0" r="0" b="0"/>
          <a:pathLst>
            <a:path>
              <a:moveTo>
                <a:pt x="0" y="45720"/>
              </a:moveTo>
              <a:lnTo>
                <a:pt x="50120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744963" y="2612490"/>
        <a:ext cx="26590" cy="5323"/>
      </dsp:txXfrm>
    </dsp:sp>
    <dsp:sp modelId="{E5E6705A-9E9C-45A6-A32E-4ECE18C2F818}">
      <dsp:nvSpPr>
        <dsp:cNvPr id="0" name=""/>
        <dsp:cNvSpPr/>
      </dsp:nvSpPr>
      <dsp:spPr>
        <a:xfrm>
          <a:off x="1197271" y="1921495"/>
          <a:ext cx="2312186" cy="13873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ru-RU" sz="3400" kern="1200" dirty="0" err="1" smtClean="0">
              <a:latin typeface="Times New Roman" panose="02020603050405020304" pitchFamily="18" charset="0"/>
              <a:cs typeface="Times New Roman" panose="02020603050405020304" pitchFamily="18" charset="0"/>
            </a:rPr>
            <a:t>негізгі</a:t>
          </a:r>
          <a:r>
            <a:rPr lang="ru-RU" sz="3400" kern="1200" dirty="0" smtClean="0">
              <a:latin typeface="Times New Roman" panose="02020603050405020304" pitchFamily="18" charset="0"/>
              <a:cs typeface="Times New Roman" panose="02020603050405020304" pitchFamily="18" charset="0"/>
            </a:rPr>
            <a:t> капитал</a:t>
          </a:r>
          <a:endParaRPr lang="ru-RU" sz="3400" kern="1200" dirty="0">
            <a:latin typeface="Times New Roman" panose="02020603050405020304" pitchFamily="18" charset="0"/>
            <a:cs typeface="Times New Roman" panose="02020603050405020304" pitchFamily="18" charset="0"/>
          </a:endParaRPr>
        </a:p>
      </dsp:txBody>
      <dsp:txXfrm>
        <a:off x="1197271" y="1921495"/>
        <a:ext cx="2312186" cy="1387311"/>
      </dsp:txXfrm>
    </dsp:sp>
    <dsp:sp modelId="{3A8B7B47-43C4-4DF1-B2DB-5E7C6930F94F}">
      <dsp:nvSpPr>
        <dsp:cNvPr id="0" name=""/>
        <dsp:cNvSpPr/>
      </dsp:nvSpPr>
      <dsp:spPr>
        <a:xfrm>
          <a:off x="4041260" y="1921495"/>
          <a:ext cx="4002116" cy="13873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ru-RU" sz="2800" kern="1200" dirty="0" err="1" smtClean="0">
              <a:latin typeface="Times New Roman" panose="02020603050405020304" pitchFamily="18" charset="0"/>
              <a:cs typeface="Times New Roman" panose="02020603050405020304" pitchFamily="18" charset="0"/>
            </a:rPr>
            <a:t>жалпы</a:t>
          </a:r>
          <a:r>
            <a:rPr lang="ru-RU" sz="2800" kern="1200" dirty="0" smtClean="0">
              <a:latin typeface="Times New Roman" panose="02020603050405020304" pitchFamily="18" charset="0"/>
              <a:cs typeface="Times New Roman" panose="02020603050405020304" pitchFamily="18" charset="0"/>
            </a:rPr>
            <a:t> к</a:t>
          </a:r>
          <a:r>
            <a:rPr lang="kk-KZ" sz="2800" kern="1200" dirty="0" smtClean="0">
              <a:latin typeface="Times New Roman" panose="02020603050405020304" pitchFamily="18" charset="0"/>
              <a:cs typeface="Times New Roman" panose="02020603050405020304" pitchFamily="18" charset="0"/>
            </a:rPr>
            <a:t>әсіпорынның</a:t>
          </a:r>
          <a:r>
            <a:rPr lang="ru-RU" sz="2800" kern="1200" dirty="0" smtClean="0">
              <a:latin typeface="Times New Roman" panose="02020603050405020304" pitchFamily="18" charset="0"/>
              <a:cs typeface="Times New Roman" panose="02020603050405020304" pitchFamily="18" charset="0"/>
            </a:rPr>
            <a:t> </a:t>
          </a:r>
          <a:r>
            <a:rPr lang="ru-RU" sz="2800" kern="1200" dirty="0" err="1" smtClean="0">
              <a:latin typeface="Times New Roman" panose="02020603050405020304" pitchFamily="18" charset="0"/>
              <a:cs typeface="Times New Roman" panose="02020603050405020304" pitchFamily="18" charset="0"/>
            </a:rPr>
            <a:t>активі</a:t>
          </a:r>
          <a:r>
            <a:rPr lang="ru-RU" sz="2800" kern="1200" dirty="0" smtClean="0">
              <a:latin typeface="Times New Roman" panose="02020603050405020304" pitchFamily="18" charset="0"/>
              <a:cs typeface="Times New Roman" panose="02020603050405020304" pitchFamily="18" charset="0"/>
            </a:rPr>
            <a:t> мен </a:t>
          </a:r>
          <a:r>
            <a:rPr lang="ru-RU" sz="2800" kern="1200" dirty="0" err="1" smtClean="0">
              <a:latin typeface="Times New Roman" panose="02020603050405020304" pitchFamily="18" charset="0"/>
              <a:cs typeface="Times New Roman" panose="02020603050405020304" pitchFamily="18" charset="0"/>
            </a:rPr>
            <a:t>пассиві</a:t>
          </a:r>
          <a:endParaRPr lang="ru-RU" sz="2800" kern="1200" dirty="0">
            <a:latin typeface="Times New Roman" panose="02020603050405020304" pitchFamily="18" charset="0"/>
            <a:cs typeface="Times New Roman" panose="02020603050405020304" pitchFamily="18" charset="0"/>
          </a:endParaRPr>
        </a:p>
      </dsp:txBody>
      <dsp:txXfrm>
        <a:off x="4041260" y="1921495"/>
        <a:ext cx="4002116" cy="13873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8C97A-DE1A-49BC-BBC3-C4DDA4EC60D0}">
      <dsp:nvSpPr>
        <dsp:cNvPr id="0" name=""/>
        <dsp:cNvSpPr/>
      </dsp:nvSpPr>
      <dsp:spPr>
        <a:xfrm>
          <a:off x="0" y="22076"/>
          <a:ext cx="3248345" cy="19490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ru-RU" sz="2600" kern="1200" dirty="0" err="1" smtClean="0">
              <a:latin typeface="Times New Roman" panose="02020603050405020304" pitchFamily="18" charset="0"/>
              <a:cs typeface="Times New Roman" panose="02020603050405020304" pitchFamily="18" charset="0"/>
            </a:rPr>
            <a:t>Болашақта</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ешқандай</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қосымша</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қаржылық</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қорлардың</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пайда</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болмау</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мүмкіндігі</a:t>
          </a:r>
          <a:endParaRPr lang="ru-RU" sz="2600" kern="1200" dirty="0">
            <a:latin typeface="Times New Roman" panose="02020603050405020304" pitchFamily="18" charset="0"/>
            <a:cs typeface="Times New Roman" panose="02020603050405020304" pitchFamily="18" charset="0"/>
          </a:endParaRPr>
        </a:p>
      </dsp:txBody>
      <dsp:txXfrm>
        <a:off x="0" y="22076"/>
        <a:ext cx="3248345" cy="1949007"/>
      </dsp:txXfrm>
    </dsp:sp>
    <dsp:sp modelId="{1C31D7F6-A11D-4B70-8FA4-63042C1A4729}">
      <dsp:nvSpPr>
        <dsp:cNvPr id="0" name=""/>
        <dsp:cNvSpPr/>
      </dsp:nvSpPr>
      <dsp:spPr>
        <a:xfrm>
          <a:off x="3573180" y="22076"/>
          <a:ext cx="3248345" cy="19490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err="1" smtClean="0">
              <a:latin typeface="Times New Roman" panose="02020603050405020304" pitchFamily="18" charset="0"/>
              <a:cs typeface="Times New Roman" panose="02020603050405020304" pitchFamily="18" charset="0"/>
            </a:rPr>
            <a:t>Мерзімі</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өтіп</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кеткен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міндеттемелерді</a:t>
          </a:r>
          <a:r>
            <a:rPr lang="ru-RU" sz="2400" kern="1200" dirty="0" smtClean="0">
              <a:latin typeface="Times New Roman" panose="02020603050405020304" pitchFamily="18" charset="0"/>
              <a:cs typeface="Times New Roman" panose="02020603050405020304" pitchFamily="18" charset="0"/>
            </a:rPr>
            <a:t> жаба </a:t>
          </a:r>
          <a:r>
            <a:rPr lang="ru-RU" sz="2400" kern="1200" dirty="0" err="1" smtClean="0">
              <a:latin typeface="Times New Roman" panose="02020603050405020304" pitchFamily="18" charset="0"/>
              <a:cs typeface="Times New Roman" panose="02020603050405020304" pitchFamily="18" charset="0"/>
            </a:rPr>
            <a:t>алмау</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мүмкіндігі</a:t>
          </a:r>
          <a:endParaRPr lang="ru-RU" sz="2400" kern="1200" dirty="0">
            <a:latin typeface="Times New Roman" panose="02020603050405020304" pitchFamily="18" charset="0"/>
            <a:cs typeface="Times New Roman" panose="02020603050405020304" pitchFamily="18" charset="0"/>
          </a:endParaRPr>
        </a:p>
      </dsp:txBody>
      <dsp:txXfrm>
        <a:off x="3573180" y="22076"/>
        <a:ext cx="3248345" cy="1949007"/>
      </dsp:txXfrm>
    </dsp:sp>
    <dsp:sp modelId="{0C965D89-ADE1-4005-9948-342A9E7F3B8F}">
      <dsp:nvSpPr>
        <dsp:cNvPr id="0" name=""/>
        <dsp:cNvSpPr/>
      </dsp:nvSpPr>
      <dsp:spPr>
        <a:xfrm>
          <a:off x="7146361" y="86471"/>
          <a:ext cx="3248345" cy="19490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ru-RU" sz="2600" kern="1200" dirty="0" err="1" smtClean="0">
              <a:latin typeface="Times New Roman" panose="02020603050405020304" pitchFamily="18" charset="0"/>
              <a:cs typeface="Times New Roman" panose="02020603050405020304" pitchFamily="18" charset="0"/>
            </a:rPr>
            <a:t>Кәсіпорынның</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шығңындарды</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бақылау</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қабілетсіздігі</a:t>
          </a:r>
          <a:endParaRPr lang="ru-RU" sz="2600" kern="1200" dirty="0">
            <a:latin typeface="Times New Roman" panose="02020603050405020304" pitchFamily="18" charset="0"/>
            <a:cs typeface="Times New Roman" panose="02020603050405020304" pitchFamily="18" charset="0"/>
          </a:endParaRPr>
        </a:p>
      </dsp:txBody>
      <dsp:txXfrm>
        <a:off x="7146361" y="86471"/>
        <a:ext cx="3248345" cy="1949007"/>
      </dsp:txXfrm>
    </dsp:sp>
    <dsp:sp modelId="{AC518FE5-E968-44DB-B87B-EA9F4EA6517F}">
      <dsp:nvSpPr>
        <dsp:cNvPr id="0" name=""/>
        <dsp:cNvSpPr/>
      </dsp:nvSpPr>
      <dsp:spPr>
        <a:xfrm>
          <a:off x="1786590" y="2295918"/>
          <a:ext cx="3248345" cy="19490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ru-RU" sz="2600" kern="1200" dirty="0" err="1" smtClean="0">
              <a:latin typeface="Times New Roman" panose="02020603050405020304" pitchFamily="18" charset="0"/>
              <a:cs typeface="Times New Roman" panose="02020603050405020304" pitchFamily="18" charset="0"/>
            </a:rPr>
            <a:t>Қаржылық</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есеп</a:t>
          </a:r>
          <a:r>
            <a:rPr lang="ru-RU" sz="2600" kern="1200" dirty="0" smtClean="0">
              <a:latin typeface="Times New Roman" panose="02020603050405020304" pitchFamily="18" charset="0"/>
              <a:cs typeface="Times New Roman" panose="02020603050405020304" pitchFamily="18" charset="0"/>
            </a:rPr>
            <a:t> беру </a:t>
          </a:r>
          <a:r>
            <a:rPr lang="ru-RU" sz="2600" kern="1200" dirty="0" err="1" smtClean="0">
              <a:latin typeface="Times New Roman" panose="02020603050405020304" pitchFamily="18" charset="0"/>
              <a:cs typeface="Times New Roman" panose="02020603050405020304" pitchFamily="18" charset="0"/>
            </a:rPr>
            <a:t>жүйесінің</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дұрыс</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деңгейде</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қалыптаспауы</a:t>
          </a:r>
          <a:endParaRPr lang="ru-RU" sz="2600" kern="1200" dirty="0">
            <a:latin typeface="Times New Roman" panose="02020603050405020304" pitchFamily="18" charset="0"/>
            <a:cs typeface="Times New Roman" panose="02020603050405020304" pitchFamily="18" charset="0"/>
          </a:endParaRPr>
        </a:p>
      </dsp:txBody>
      <dsp:txXfrm>
        <a:off x="1786590" y="2295918"/>
        <a:ext cx="3248345" cy="1949007"/>
      </dsp:txXfrm>
    </dsp:sp>
    <dsp:sp modelId="{816E285A-39FF-47A2-9491-5636B9005DD4}">
      <dsp:nvSpPr>
        <dsp:cNvPr id="0" name=""/>
        <dsp:cNvSpPr/>
      </dsp:nvSpPr>
      <dsp:spPr>
        <a:xfrm>
          <a:off x="5359770" y="2295918"/>
          <a:ext cx="3248345" cy="19490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ru-RU" sz="2600" kern="1200" dirty="0" err="1" smtClean="0">
              <a:latin typeface="Times New Roman" panose="02020603050405020304" pitchFamily="18" charset="0"/>
              <a:cs typeface="Times New Roman" panose="02020603050405020304" pitchFamily="18" charset="0"/>
            </a:rPr>
            <a:t>Бәсекелестіктің</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жоғарғы</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деңгейде</a:t>
          </a:r>
          <a:r>
            <a:rPr lang="ru-RU" sz="2600" kern="1200" dirty="0" smtClean="0">
              <a:latin typeface="Times New Roman" panose="02020603050405020304" pitchFamily="18" charset="0"/>
              <a:cs typeface="Times New Roman" panose="02020603050405020304" pitchFamily="18" charset="0"/>
            </a:rPr>
            <a:t> болу </a:t>
          </a:r>
          <a:r>
            <a:rPr lang="ru-RU" sz="2600" kern="1200" dirty="0" err="1" smtClean="0">
              <a:latin typeface="Times New Roman" panose="02020603050405020304" pitchFamily="18" charset="0"/>
              <a:cs typeface="Times New Roman" panose="02020603050405020304" pitchFamily="18" charset="0"/>
            </a:rPr>
            <a:t>салдары</a:t>
          </a:r>
          <a:endParaRPr lang="ru-RU" sz="2600" kern="1200" dirty="0">
            <a:latin typeface="Times New Roman" panose="02020603050405020304" pitchFamily="18" charset="0"/>
            <a:cs typeface="Times New Roman" panose="02020603050405020304" pitchFamily="18" charset="0"/>
          </a:endParaRPr>
        </a:p>
      </dsp:txBody>
      <dsp:txXfrm>
        <a:off x="5359770" y="2295918"/>
        <a:ext cx="3248345" cy="19490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4/2/2020</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7F47CF-67C9-420C-80A5-E2069FF0C2DF}"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4/2/2020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4/2/2020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4/2/2020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0C3BFE2-83B7-4B0A-B9D3-AB28331082B3}"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2EF78E3-FDA3-4D28-AAA2-0B81F349A39D}"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1D2AC3-6A0B-4169-B1EA-E3AE8B351BDD}"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4B9363-8B87-41B7-9F8E-64519CBB8F34}"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AEF5746-5284-4951-9F37-7AE924EDBCB7}"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398B29-7265-4A65-A2A4-6703C057B7C1}"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28FBA082-94DF-4C4B-A041-6624924AB0A8}" type="datetimeFigureOut">
              <a:rPr lang="en-US" dirty="0"/>
              <a:t>4/2/2020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27686C4-3AB5-4E0C-86CA-FB108C350AA9}" type="datetimeFigureOut">
              <a:rPr lang="en-US" dirty="0"/>
              <a:t>4/2/2020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4/2/2020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1420000">
            <a:off x="838615" y="664033"/>
            <a:ext cx="9755187" cy="756954"/>
          </a:xfrm>
        </p:spPr>
        <p:txBody>
          <a:bodyPr>
            <a:normAutofit/>
          </a:bodyPr>
          <a:lstStyle/>
          <a:p>
            <a:pPr algn="l"/>
            <a:r>
              <a:rPr lang="kk-KZ" sz="2400" b="1" i="1" dirty="0" smtClean="0">
                <a:latin typeface="Times New Roman" panose="02020603050405020304" pitchFamily="18" charset="0"/>
                <a:cs typeface="Times New Roman" panose="02020603050405020304" pitchFamily="18" charset="0"/>
              </a:rPr>
              <a:t>Дәріс тақырыбы</a:t>
            </a:r>
            <a:endParaRPr lang="ru-RU" sz="2400" b="1" i="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rot="21420000">
            <a:off x="946620" y="1687629"/>
            <a:ext cx="9755187" cy="2794791"/>
          </a:xfrm>
        </p:spPr>
        <p:txBody>
          <a:bodyPr anchor="ctr"/>
          <a:lstStyle/>
          <a:p>
            <a:pPr indent="450215" algn="just">
              <a:lnSpc>
                <a:spcPct val="107000"/>
              </a:lnSpc>
              <a:spcAft>
                <a:spcPts val="800"/>
              </a:spcAft>
            </a:pPr>
            <a:endParaRPr lang="kk-KZ" b="1" i="1" u="sng"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800"/>
              </a:spcAft>
            </a:pPr>
            <a:r>
              <a:rPr lang="kk-KZ" b="1" i="1" u="sng"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Кәсіпкерлік </a:t>
            </a:r>
            <a:r>
              <a:rPr lang="kk-KZ" b="1" i="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қызметті тоқтату</a:t>
            </a:r>
            <a:r>
              <a:rPr lang="kk-KZ" b="1" i="1" u="sng"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800"/>
              </a:spcAft>
            </a:pPr>
            <a:endParaRPr lang="kk-KZ" sz="2000" b="1" i="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nSpc>
                <a:spcPct val="107000"/>
              </a:lnSpc>
              <a:spcAft>
                <a:spcPts val="800"/>
              </a:spcAft>
            </a:pPr>
            <a:r>
              <a:rPr lang="kk-KZ" sz="2000" b="1" i="1" u="sng"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Дәріскер: «Бизнес және кәсіпкерлік» мектебінің аға оқытушысы Сагидолдина Асем.Ж.</a:t>
            </a:r>
            <a:endParaRPr lang="ru-RU" sz="2000" b="1" i="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4243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537693"/>
          </a:xfrm>
        </p:spPr>
        <p:txBody>
          <a:bodyPr>
            <a:normAutofit/>
          </a:bodyPr>
          <a:lstStyle/>
          <a:p>
            <a:r>
              <a:rPr lang="kk-KZ" sz="2400" dirty="0" smtClean="0">
                <a:latin typeface="Times New Roman" panose="02020603050405020304" pitchFamily="18" charset="0"/>
                <a:cs typeface="Times New Roman" panose="02020603050405020304" pitchFamily="18" charset="0"/>
              </a:rPr>
              <a:t>Қарастырылатын сұрақтар:</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0" y="1223494"/>
            <a:ext cx="10394707" cy="4151092"/>
          </a:xfrm>
        </p:spPr>
        <p:txBody>
          <a:bodyPr/>
          <a:lstStyle/>
          <a:p>
            <a:pPr marL="0" lvl="0" indent="0">
              <a:buNone/>
            </a:pPr>
            <a:r>
              <a:rPr lang="kk-KZ" b="1" dirty="0" smtClean="0">
                <a:latin typeface="Times New Roman" panose="02020603050405020304" pitchFamily="18" charset="0"/>
                <a:cs typeface="Times New Roman" panose="02020603050405020304" pitchFamily="18" charset="0"/>
              </a:rPr>
              <a:t>	Кәсіпкерлік </a:t>
            </a:r>
            <a:r>
              <a:rPr lang="kk-KZ" b="1" dirty="0">
                <a:latin typeface="Times New Roman" panose="02020603050405020304" pitchFamily="18" charset="0"/>
                <a:cs typeface="Times New Roman" panose="02020603050405020304" pitchFamily="18" charset="0"/>
              </a:rPr>
              <a:t>қызметті тоқтатуға әсер ететін себептер, жағдайлар мен факторлар. </a:t>
            </a:r>
            <a:endParaRPr lang="ru-RU" dirty="0">
              <a:latin typeface="Times New Roman" panose="02020603050405020304" pitchFamily="18" charset="0"/>
              <a:cs typeface="Times New Roman" panose="02020603050405020304" pitchFamily="18" charset="0"/>
            </a:endParaRPr>
          </a:p>
          <a:p>
            <a:pPr marL="0" lvl="0" indent="0">
              <a:buNone/>
            </a:pPr>
            <a:r>
              <a:rPr lang="kk-KZ" b="1" dirty="0" smtClean="0">
                <a:latin typeface="Times New Roman" panose="02020603050405020304" pitchFamily="18" charset="0"/>
                <a:cs typeface="Times New Roman" panose="02020603050405020304" pitchFamily="18" charset="0"/>
              </a:rPr>
              <a:t>	Кәсіпкерлік </a:t>
            </a:r>
            <a:r>
              <a:rPr lang="kk-KZ" b="1" dirty="0">
                <a:latin typeface="Times New Roman" panose="02020603050405020304" pitchFamily="18" charset="0"/>
                <a:cs typeface="Times New Roman" panose="02020603050405020304" pitchFamily="18" charset="0"/>
              </a:rPr>
              <a:t>ұйымдардың жойылуы. </a:t>
            </a:r>
            <a:endParaRPr lang="ru-RU" dirty="0">
              <a:latin typeface="Times New Roman" panose="02020603050405020304" pitchFamily="18" charset="0"/>
              <a:cs typeface="Times New Roman" panose="02020603050405020304" pitchFamily="18" charset="0"/>
            </a:endParaRPr>
          </a:p>
          <a:p>
            <a:pPr marL="0" lvl="0" indent="0">
              <a:buNone/>
            </a:pPr>
            <a:r>
              <a:rPr lang="kk-KZ" b="1" dirty="0" smtClean="0">
                <a:latin typeface="Times New Roman" panose="02020603050405020304" pitchFamily="18" charset="0"/>
                <a:cs typeface="Times New Roman" panose="02020603050405020304" pitchFamily="18" charset="0"/>
              </a:rPr>
              <a:t>	Кәсіпкерлік </a:t>
            </a:r>
            <a:r>
              <a:rPr lang="kk-KZ" b="1" dirty="0">
                <a:latin typeface="Times New Roman" panose="02020603050405020304" pitchFamily="18" charset="0"/>
                <a:cs typeface="Times New Roman" panose="02020603050405020304" pitchFamily="18" charset="0"/>
              </a:rPr>
              <a:t>ұйымдардың тұрақсыздығы (банкроттығы)</a:t>
            </a:r>
            <a:endParaRPr lang="ru-RU" dirty="0">
              <a:latin typeface="Times New Roman" panose="02020603050405020304" pitchFamily="18" charset="0"/>
              <a:cs typeface="Times New Roman" panose="02020603050405020304" pitchFamily="18" charset="0"/>
            </a:endParaRPr>
          </a:p>
          <a:p>
            <a:endParaRPr lang="ru-RU" dirty="0"/>
          </a:p>
        </p:txBody>
      </p:sp>
      <p:sp>
        <p:nvSpPr>
          <p:cNvPr id="4" name="Стрелка вправо 3"/>
          <p:cNvSpPr/>
          <p:nvPr/>
        </p:nvSpPr>
        <p:spPr>
          <a:xfrm>
            <a:off x="683624" y="2266682"/>
            <a:ext cx="926235" cy="3477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683624" y="3103808"/>
            <a:ext cx="926235" cy="334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683624" y="3554569"/>
            <a:ext cx="926234" cy="3734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71872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82769" y="540913"/>
            <a:ext cx="10394707" cy="4301543"/>
          </a:xfrm>
        </p:spPr>
        <p:txBody>
          <a:bodyPr/>
          <a:lstStyle/>
          <a:p>
            <a:pPr marL="0" indent="0" algn="just">
              <a:buNone/>
            </a:pPr>
            <a:r>
              <a:rPr lang="kk-KZ" dirty="0" smtClean="0">
                <a:latin typeface="Times New Roman" panose="02020603050405020304" pitchFamily="18" charset="0"/>
                <a:cs typeface="Times New Roman" panose="02020603050405020304" pitchFamily="18" charset="0"/>
              </a:rPr>
              <a:t>1.    Кәсіпорынның </a:t>
            </a:r>
            <a:r>
              <a:rPr lang="kk-KZ" dirty="0">
                <a:latin typeface="Times New Roman" panose="02020603050405020304" pitchFamily="18" charset="0"/>
                <a:cs typeface="Times New Roman" panose="02020603050405020304" pitchFamily="18" charset="0"/>
              </a:rPr>
              <a:t>банкроттығы жайында шешімдер қабылдау үшін негіз ретінде кәсіпорынның баланс құрылымының қанағаттанарлықтай екенін бағалаудың белгілі жүйесі алынады.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Ол </a:t>
            </a:r>
            <a:r>
              <a:rPr lang="kk-KZ" dirty="0">
                <a:latin typeface="Times New Roman" panose="02020603050405020304" pitchFamily="18" charset="0"/>
                <a:cs typeface="Times New Roman" panose="02020603050405020304" pitchFamily="18" charset="0"/>
              </a:rPr>
              <a:t>Қазақстан Республикасындағы қанағаттанарлықсыз кәсіпорындарды жою, қайта құру, қаржылық-экономикалық сауықтырудың механизмі жағдайындағы Ережесімен, сонымен қатар кәсіпорындардың баланстық құрылымын бағалау тәртібі туралы Ережесімен белгіленген.</a:t>
            </a:r>
            <a:endParaRPr lang="ru-RU" dirty="0">
              <a:latin typeface="Times New Roman" panose="02020603050405020304" pitchFamily="18" charset="0"/>
              <a:cs typeface="Times New Roman" panose="02020603050405020304" pitchFamily="18" charset="0"/>
            </a:endParaRPr>
          </a:p>
          <a:p>
            <a:endParaRPr lang="ru-RU" dirty="0"/>
          </a:p>
        </p:txBody>
      </p:sp>
      <p:sp>
        <p:nvSpPr>
          <p:cNvPr id="4" name="Стрелка вправо 3"/>
          <p:cNvSpPr/>
          <p:nvPr/>
        </p:nvSpPr>
        <p:spPr>
          <a:xfrm>
            <a:off x="582769" y="862885"/>
            <a:ext cx="69223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08254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50194" y="852782"/>
            <a:ext cx="10394707" cy="3311189"/>
          </a:xfrm>
        </p:spPr>
        <p:txBody>
          <a:bodyPr/>
          <a:lstStyle/>
          <a:p>
            <a:pPr indent="450215" algn="just">
              <a:lnSpc>
                <a:spcPct val="107000"/>
              </a:lnSpc>
              <a:spcAft>
                <a:spcPts val="800"/>
              </a:spcAft>
            </a:pPr>
            <a:r>
              <a:rPr lang="kk-KZ" dirty="0">
                <a:latin typeface="Times New Roman" panose="02020603050405020304" pitchFamily="18" charset="0"/>
                <a:ea typeface="Calibri" panose="020F0502020204030204" pitchFamily="34" charset="0"/>
                <a:cs typeface="Times New Roman" panose="02020603050405020304" pitchFamily="18" charset="0"/>
              </a:rPr>
              <a:t>Осы Ережелерге сәйкес Қазақстан Республикасының Мемлекеттік мүлік комитеті жанындағы кәсіпорындарды қайта құру Агенттігі «Төлем қабілеті жоқ кәсіпорынның қаржы жағдайын тереңдетіп талдау бойынша ұсыныстар» жасады. Бұл әдістемелік ұсыныстар қанағаттанарлықсыз кәсіпорындарды сауықтыру, қайта құру және жоюды орындау тәртібін бірдей әдістемелік жолмен жүргізуді қамтамасыз етті.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49592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3226" y="103031"/>
            <a:ext cx="10396882" cy="953036"/>
          </a:xfrm>
        </p:spPr>
        <p:txBody>
          <a:bodyPr>
            <a:normAutofit fontScale="90000"/>
          </a:bodyPr>
          <a:lstStyle/>
          <a:p>
            <a:pPr indent="450215" algn="ctr">
              <a:lnSpc>
                <a:spcPct val="107000"/>
              </a:lnSpc>
              <a:spcAft>
                <a:spcPts val="800"/>
              </a:spcAft>
            </a:pPr>
            <a:r>
              <a:rPr lang="kk-KZ" sz="22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
            <a:br>
              <a:rPr lang="kk-KZ" sz="2200"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br>
            <a:r>
              <a:rPr lang="kk-KZ" sz="22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
            <a:br>
              <a:rPr lang="kk-KZ" sz="2200"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br>
            <a:r>
              <a:rPr lang="kk-KZ" sz="2200" b="1"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2</a:t>
            </a:r>
            <a:r>
              <a:rPr lang="kk-KZ" sz="22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Баланстың құрылмын қанағаттанарлығын бағалау мен талдау келесі көрсеткіштер негізінде жүргізіледі:</a:t>
            </a:r>
            <a:r>
              <a:rPr lang="ru-RU" sz="4400" b="1" i="1" dirty="0">
                <a:latin typeface="Calibri" panose="020F0502020204030204" pitchFamily="34" charset="0"/>
                <a:ea typeface="Calibri" panose="020F0502020204030204" pitchFamily="34" charset="0"/>
                <a:cs typeface="Times New Roman" panose="02020603050405020304" pitchFamily="18" charset="0"/>
              </a:rPr>
              <a:t/>
            </a:r>
            <a:br>
              <a:rPr lang="ru-RU" sz="4400" b="1" i="1" dirty="0">
                <a:latin typeface="Calibri" panose="020F0502020204030204" pitchFamily="34" charset="0"/>
                <a:ea typeface="Calibri" panose="020F0502020204030204" pitchFamily="34" charset="0"/>
                <a:cs typeface="Times New Roman" panose="02020603050405020304" pitchFamily="18" charset="0"/>
              </a:rPr>
            </a:br>
            <a:endParaRPr lang="ru-RU" b="1" i="1" dirty="0"/>
          </a:p>
        </p:txBody>
      </p:sp>
      <p:graphicFrame>
        <p:nvGraphicFramePr>
          <p:cNvPr id="5" name="Объект 4"/>
          <p:cNvGraphicFramePr>
            <a:graphicFrameLocks noGrp="1"/>
          </p:cNvGraphicFramePr>
          <p:nvPr>
            <p:ph sz="quarter" idx="13"/>
            <p:extLst>
              <p:ext uri="{D42A27DB-BD31-4B8C-83A1-F6EECF244321}">
                <p14:modId xmlns:p14="http://schemas.microsoft.com/office/powerpoint/2010/main" val="4118194689"/>
              </p:ext>
            </p:extLst>
          </p:nvPr>
        </p:nvGraphicFramePr>
        <p:xfrm>
          <a:off x="685800" y="1184856"/>
          <a:ext cx="10394707" cy="4189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8555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515156"/>
            <a:ext cx="10394707" cy="4859430"/>
          </a:xfrm>
        </p:spPr>
        <p:txBody>
          <a:bodyPr/>
          <a:lstStyle/>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Кәсіпорынның </a:t>
            </a:r>
            <a:r>
              <a:rPr lang="kk-KZ" dirty="0">
                <a:latin typeface="Times New Roman" panose="02020603050405020304" pitchFamily="18" charset="0"/>
                <a:ea typeface="Calibri" panose="020F0502020204030204" pitchFamily="34" charset="0"/>
                <a:cs typeface="Times New Roman" panose="02020603050405020304" pitchFamily="18" charset="0"/>
              </a:rPr>
              <a:t>баланс құрылымы қанағаттанарлықсыз, ал корпорация төлемге қабілетсіз деуге негіз ретінде келесі талаптардың бірінің орындалуы шарт:</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есепті </a:t>
            </a:r>
            <a:r>
              <a:rPr lang="kk-KZ" dirty="0">
                <a:latin typeface="Times New Roman" panose="02020603050405020304" pitchFamily="18" charset="0"/>
                <a:ea typeface="Calibri" panose="020F0502020204030204" pitchFamily="34" charset="0"/>
                <a:cs typeface="Times New Roman" panose="02020603050405020304" pitchFamily="18" charset="0"/>
              </a:rPr>
              <a:t>кезеңнің соңындағы ағымдағы өтімділік коэффициентінің мәні </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2,0-ден</a:t>
            </a:r>
            <a:r>
              <a:rPr lang="kk-KZ" dirty="0">
                <a:latin typeface="Times New Roman" panose="02020603050405020304" pitchFamily="18" charset="0"/>
                <a:ea typeface="Calibri" panose="020F0502020204030204" pitchFamily="34" charset="0"/>
                <a:cs typeface="Times New Roman" panose="02020603050405020304" pitchFamily="18" charset="0"/>
              </a:rPr>
              <a:t> кем;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есепті </a:t>
            </a:r>
            <a:r>
              <a:rPr lang="kk-KZ" dirty="0">
                <a:latin typeface="Times New Roman" panose="02020603050405020304" pitchFamily="18" charset="0"/>
                <a:ea typeface="Calibri" panose="020F0502020204030204" pitchFamily="34" charset="0"/>
                <a:cs typeface="Times New Roman" panose="02020603050405020304" pitchFamily="18" charset="0"/>
              </a:rPr>
              <a:t>кезеңнің соңындағы меншікті қаражаттармен қамтамасыз етліу коэффициенті </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0,1-ден </a:t>
            </a:r>
            <a:r>
              <a:rPr lang="kk-KZ" dirty="0">
                <a:latin typeface="Times New Roman" panose="02020603050405020304" pitchFamily="18" charset="0"/>
                <a:ea typeface="Calibri" panose="020F0502020204030204" pitchFamily="34" charset="0"/>
                <a:cs typeface="Times New Roman" panose="02020603050405020304" pitchFamily="18" charset="0"/>
              </a:rPr>
              <a:t>кем.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5" name="Стрелка вправо 4"/>
          <p:cNvSpPr/>
          <p:nvPr/>
        </p:nvSpPr>
        <p:spPr>
          <a:xfrm>
            <a:off x="914399" y="2460239"/>
            <a:ext cx="682582" cy="385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914398" y="3348508"/>
            <a:ext cx="682583" cy="412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6645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1516487"/>
          </a:xfrm>
        </p:spPr>
        <p:txBody>
          <a:bodyPr>
            <a:normAutofit fontScale="90000"/>
          </a:bodyPr>
          <a:lstStyle/>
          <a:p>
            <a:pPr indent="450215">
              <a:lnSpc>
                <a:spcPct val="107000"/>
              </a:lnSpc>
              <a:spcAft>
                <a:spcPts val="800"/>
              </a:spcAft>
            </a:pPr>
            <a:r>
              <a:rPr lang="kk-KZ" sz="2000" dirty="0" smtClean="0">
                <a:latin typeface="Times New Roman" panose="02020603050405020304" pitchFamily="18" charset="0"/>
                <a:ea typeface="Calibri" panose="020F0502020204030204" pitchFamily="34" charset="0"/>
                <a:cs typeface="Times New Roman" panose="02020603050405020304" pitchFamily="18" charset="0"/>
              </a:rPr>
              <a:t/>
            </a:r>
            <a:br>
              <a:rPr lang="kk-KZ" sz="2000" dirty="0" smtClean="0">
                <a:latin typeface="Times New Roman" panose="02020603050405020304" pitchFamily="18" charset="0"/>
                <a:ea typeface="Calibri" panose="020F0502020204030204" pitchFamily="34" charset="0"/>
                <a:cs typeface="Times New Roman" panose="02020603050405020304" pitchFamily="18" charset="0"/>
              </a:rPr>
            </a:br>
            <a:r>
              <a:rPr lang="kk-KZ" sz="2000" dirty="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Кәсіпорынның </a:t>
            </a:r>
            <a:r>
              <a:rPr lang="kk-KZ" sz="2000" dirty="0">
                <a:latin typeface="Times New Roman" panose="02020603050405020304" pitchFamily="18" charset="0"/>
                <a:ea typeface="Calibri" panose="020F0502020204030204" pitchFamily="34" charset="0"/>
                <a:cs typeface="Times New Roman" panose="02020603050405020304" pitchFamily="18" charset="0"/>
              </a:rPr>
              <a:t>төлем қабілеттілігі </a:t>
            </a:r>
            <a:r>
              <a:rPr lang="kk-KZ" sz="2000" b="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жоқ</a:t>
            </a:r>
            <a:r>
              <a:rPr lang="kk-KZ" sz="2000" dirty="0">
                <a:latin typeface="Times New Roman" panose="02020603050405020304" pitchFamily="18" charset="0"/>
                <a:ea typeface="Calibri" panose="020F0502020204030204" pitchFamily="34" charset="0"/>
                <a:cs typeface="Times New Roman" panose="02020603050405020304" pitchFamily="18" charset="0"/>
              </a:rPr>
              <a:t> деп тану оның жағдайының қанағатсыздығын білдірмейді, яғни меншік иесіне азаматтық-құқықтық жауакершілік жүктемейді. Бұл тек мемлекеттік органдар анықтаған қаржылық тұрақсыздық жағдайы, ол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кәсіпорынның </a:t>
            </a:r>
            <a:r>
              <a:rPr lang="kk-KZ" sz="2000" dirty="0">
                <a:latin typeface="Times New Roman" panose="02020603050405020304" pitchFamily="18" charset="0"/>
                <a:ea typeface="Calibri" panose="020F0502020204030204" pitchFamily="34" charset="0"/>
                <a:cs typeface="Times New Roman" panose="02020603050405020304" pitchFamily="18" charset="0"/>
              </a:rPr>
              <a:t>дағдарыс жағдайынан өз күшімен шығуын ынталандыру және қанағаттанғысыздықтың алдын алуға бағытталған шараларды уақытында іске асыруға бағытталды. </a:t>
            </a:r>
            <a:r>
              <a:rPr lang="ru-RU" sz="4400" dirty="0">
                <a:latin typeface="Calibri" panose="020F0502020204030204" pitchFamily="34" charset="0"/>
                <a:ea typeface="Calibri" panose="020F0502020204030204" pitchFamily="34" charset="0"/>
                <a:cs typeface="Times New Roman" panose="02020603050405020304" pitchFamily="18" charset="0"/>
              </a:rPr>
              <a:t/>
            </a:r>
            <a:br>
              <a:rPr lang="ru-RU" sz="44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Объект 2"/>
          <p:cNvSpPr>
            <a:spLocks noGrp="1"/>
          </p:cNvSpPr>
          <p:nvPr>
            <p:ph sz="quarter" idx="13"/>
          </p:nvPr>
        </p:nvSpPr>
        <p:spPr>
          <a:xfrm>
            <a:off x="685800" y="2524259"/>
            <a:ext cx="10394707" cy="2850326"/>
          </a:xfrm>
        </p:spPr>
        <p:txBody>
          <a:bodyPr>
            <a:normAutofit fontScale="92500" lnSpcReduction="20000"/>
          </a:bodyPr>
          <a:lstStyle/>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Баланстың </a:t>
            </a:r>
            <a:r>
              <a:rPr lang="kk-KZ" dirty="0">
                <a:latin typeface="Times New Roman" panose="02020603050405020304" pitchFamily="18" charset="0"/>
                <a:ea typeface="Calibri" panose="020F0502020204030204" pitchFamily="34" charset="0"/>
                <a:cs typeface="Times New Roman" panose="02020603050405020304" pitchFamily="18" charset="0"/>
              </a:rPr>
              <a:t>құрылымы қанағаттанарлықсыз болған жағдайда корпорацияның төлем қабілеттілігін нақты қалпына келтіре алу мүмкіндігін тексеру үшін 6 ай мерзім ішінде төлем қабілеттілігін қалпына келтіру коэффициенті былай есептеледі: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ctr">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r>
              <a:rPr lang="kk-KZ" b="1" i="1" u="sng"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25000"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ққ</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б</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е</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с</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б</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норм</a:t>
            </a:r>
            <a:r>
              <a:rPr lang="kk-KZ" dirty="0">
                <a:latin typeface="Times New Roman" panose="02020603050405020304" pitchFamily="18" charset="0"/>
                <a:ea typeface="Calibri" panose="020F0502020204030204" pitchFamily="34" charset="0"/>
                <a:cs typeface="Times New Roman" panose="02020603050405020304" pitchFamily="18"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r>
              <a:rPr lang="kk-KZ" sz="1900" dirty="0" smtClean="0">
                <a:latin typeface="Times New Roman" panose="02020603050405020304" pitchFamily="18" charset="0"/>
                <a:ea typeface="Calibri" panose="020F0502020204030204" pitchFamily="34" charset="0"/>
                <a:cs typeface="Times New Roman" panose="02020603050405020304" pitchFamily="18" charset="0"/>
              </a:rPr>
              <a:t>мұндағы: к</a:t>
            </a:r>
            <a:r>
              <a:rPr lang="kk-KZ" sz="1900" baseline="30000" dirty="0" smtClean="0">
                <a:latin typeface="Times New Roman" panose="02020603050405020304" pitchFamily="18" charset="0"/>
                <a:ea typeface="Calibri" panose="020F0502020204030204" pitchFamily="34" charset="0"/>
                <a:cs typeface="Times New Roman" panose="02020603050405020304" pitchFamily="18" charset="0"/>
              </a:rPr>
              <a:t>ағ.Ө</a:t>
            </a:r>
            <a:r>
              <a:rPr lang="kk-KZ" sz="1900" baseline="-25000" dirty="0" smtClean="0">
                <a:latin typeface="Times New Roman" panose="02020603050405020304" pitchFamily="18" charset="0"/>
                <a:ea typeface="Calibri" panose="020F0502020204030204" pitchFamily="34" charset="0"/>
                <a:cs typeface="Times New Roman" panose="02020603050405020304" pitchFamily="18" charset="0"/>
              </a:rPr>
              <a:t>с</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Және к</a:t>
            </a:r>
            <a:r>
              <a:rPr lang="kk-KZ" sz="1900" baseline="30000" dirty="0" smtClean="0">
                <a:latin typeface="Times New Roman" panose="02020603050405020304" pitchFamily="18" charset="0"/>
                <a:ea typeface="Calibri" panose="020F0502020204030204" pitchFamily="34" charset="0"/>
                <a:cs typeface="Times New Roman" panose="02020603050405020304" pitchFamily="18" charset="0"/>
              </a:rPr>
              <a:t>ағ.Ө</a:t>
            </a:r>
            <a:r>
              <a:rPr lang="kk-KZ" sz="1900" baseline="-25000" dirty="0" smtClean="0">
                <a:latin typeface="Times New Roman" panose="02020603050405020304" pitchFamily="18" charset="0"/>
                <a:ea typeface="Calibri" panose="020F0502020204030204" pitchFamily="34" charset="0"/>
                <a:cs typeface="Times New Roman" panose="02020603050405020304" pitchFamily="18" charset="0"/>
              </a:rPr>
              <a:t>б</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 есепті кезеңнің соңы мен басындағы өтімлік коэффициентінің нақты мәні; м</a:t>
            </a:r>
            <a:r>
              <a:rPr lang="kk-KZ" sz="1900" baseline="-25000" dirty="0" smtClean="0">
                <a:latin typeface="Times New Roman" panose="02020603050405020304" pitchFamily="18" charset="0"/>
                <a:ea typeface="Calibri" panose="020F0502020204030204" pitchFamily="34" charset="0"/>
                <a:cs typeface="Times New Roman" panose="02020603050405020304" pitchFamily="18" charset="0"/>
              </a:rPr>
              <a:t>б</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 төлем қабілеттілігін қалпына келтіру үшін белгіленген мерзім; м</a:t>
            </a:r>
            <a:r>
              <a:rPr lang="kk-KZ" sz="1900" baseline="-25000" dirty="0" smtClean="0">
                <a:latin typeface="Times New Roman" panose="02020603050405020304" pitchFamily="18" charset="0"/>
                <a:ea typeface="Calibri" panose="020F0502020204030204" pitchFamily="34" charset="0"/>
                <a:cs typeface="Times New Roman" panose="02020603050405020304" pitchFamily="18" charset="0"/>
              </a:rPr>
              <a:t>е</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 есепті кезең; к</a:t>
            </a:r>
            <a:r>
              <a:rPr lang="kk-KZ" sz="1900" baseline="30000" dirty="0" smtClean="0">
                <a:latin typeface="Times New Roman" panose="02020603050405020304" pitchFamily="18" charset="0"/>
                <a:ea typeface="Calibri" panose="020F0502020204030204" pitchFamily="34" charset="0"/>
                <a:cs typeface="Times New Roman" panose="02020603050405020304" pitchFamily="18" charset="0"/>
              </a:rPr>
              <a:t>ағ.Ө.</a:t>
            </a:r>
            <a:r>
              <a:rPr lang="kk-KZ" sz="1900" baseline="-25000" dirty="0" smtClean="0">
                <a:latin typeface="Times New Roman" panose="02020603050405020304" pitchFamily="18" charset="0"/>
                <a:ea typeface="Calibri" panose="020F0502020204030204" pitchFamily="34" charset="0"/>
                <a:cs typeface="Times New Roman" panose="02020603050405020304" pitchFamily="18" charset="0"/>
              </a:rPr>
              <a:t>Норм</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 2,0.</a:t>
            </a:r>
            <a:endParaRPr lang="ru-RU" sz="1900" dirty="0" smtClean="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ru-RU" dirty="0"/>
          </a:p>
        </p:txBody>
      </p:sp>
    </p:spTree>
    <p:extLst>
      <p:ext uri="{BB962C8B-B14F-4D97-AF65-F5344CB8AC3E}">
        <p14:creationId xmlns:p14="http://schemas.microsoft.com/office/powerpoint/2010/main" val="3238252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1"/>
            <a:ext cx="10396882" cy="1841680"/>
          </a:xfrm>
        </p:spPr>
        <p:txBody>
          <a:bodyPr>
            <a:normAutofit fontScale="90000"/>
          </a:bodyPr>
          <a:lstStyle/>
          <a:p>
            <a:pPr indent="450215" algn="just">
              <a:lnSpc>
                <a:spcPct val="107000"/>
              </a:lnSpc>
              <a:spcAft>
                <a:spcPts val="800"/>
              </a:spcAft>
            </a:pPr>
            <a:r>
              <a:rPr lang="kk-KZ" sz="2000" dirty="0" smtClean="0">
                <a:latin typeface="Times New Roman" panose="02020603050405020304" pitchFamily="18" charset="0"/>
                <a:ea typeface="Calibri" panose="020F0502020204030204" pitchFamily="34" charset="0"/>
                <a:cs typeface="Times New Roman" panose="02020603050405020304" pitchFamily="18" charset="0"/>
              </a:rPr>
              <a:t/>
            </a:r>
            <a:br>
              <a:rPr lang="kk-KZ" sz="2000" dirty="0" smtClean="0">
                <a:latin typeface="Times New Roman" panose="02020603050405020304" pitchFamily="18" charset="0"/>
                <a:ea typeface="Calibri" panose="020F0502020204030204" pitchFamily="34" charset="0"/>
                <a:cs typeface="Times New Roman" panose="02020603050405020304" pitchFamily="18" charset="0"/>
              </a:rPr>
            </a:br>
            <a:r>
              <a:rPr lang="kk-KZ" sz="2000" dirty="0">
                <a:latin typeface="Times New Roman" panose="02020603050405020304" pitchFamily="18" charset="0"/>
                <a:ea typeface="Calibri" panose="020F0502020204030204" pitchFamily="34" charset="0"/>
                <a:cs typeface="Times New Roman" panose="02020603050405020304" pitchFamily="18" charset="0"/>
              </a:rPr>
              <a:t/>
            </a:r>
            <a:br>
              <a:rPr lang="kk-KZ" sz="2000" dirty="0">
                <a:latin typeface="Times New Roman" panose="02020603050405020304" pitchFamily="18" charset="0"/>
                <a:ea typeface="Calibri" panose="020F0502020204030204" pitchFamily="34" charset="0"/>
                <a:cs typeface="Times New Roman" panose="02020603050405020304" pitchFamily="18" charset="0"/>
              </a:rPr>
            </a:br>
            <a:r>
              <a:rPr lang="kk-KZ" sz="2000" dirty="0" smtClean="0">
                <a:latin typeface="Times New Roman" panose="02020603050405020304" pitchFamily="18" charset="0"/>
                <a:ea typeface="Calibri" panose="020F0502020204030204" pitchFamily="34" charset="0"/>
                <a:cs typeface="Times New Roman" panose="02020603050405020304" pitchFamily="18" charset="0"/>
              </a:rPr>
              <a:t/>
            </a:r>
            <a:br>
              <a:rPr lang="kk-KZ" sz="2000" dirty="0" smtClean="0">
                <a:latin typeface="Times New Roman" panose="02020603050405020304" pitchFamily="18" charset="0"/>
                <a:ea typeface="Calibri" panose="020F0502020204030204" pitchFamily="34" charset="0"/>
                <a:cs typeface="Times New Roman" panose="02020603050405020304" pitchFamily="18" charset="0"/>
              </a:rPr>
            </a:br>
            <a:r>
              <a:rPr lang="kk-KZ" sz="2000" dirty="0">
                <a:latin typeface="Times New Roman" panose="02020603050405020304" pitchFamily="18" charset="0"/>
                <a:ea typeface="Calibri" panose="020F0502020204030204" pitchFamily="34" charset="0"/>
                <a:cs typeface="Times New Roman" panose="02020603050405020304" pitchFamily="18" charset="0"/>
              </a:rPr>
              <a:t/>
            </a:r>
            <a:br>
              <a:rPr lang="kk-KZ" sz="2000" dirty="0">
                <a:latin typeface="Times New Roman" panose="02020603050405020304" pitchFamily="18" charset="0"/>
                <a:ea typeface="Calibri" panose="020F0502020204030204" pitchFamily="34" charset="0"/>
                <a:cs typeface="Times New Roman" panose="02020603050405020304" pitchFamily="18" charset="0"/>
              </a:rPr>
            </a:br>
            <a:r>
              <a:rPr lang="kk-KZ" sz="2000" dirty="0" smtClean="0">
                <a:latin typeface="Times New Roman" panose="02020603050405020304" pitchFamily="18" charset="0"/>
                <a:ea typeface="Calibri" panose="020F0502020204030204" pitchFamily="34" charset="0"/>
                <a:cs typeface="Times New Roman" panose="02020603050405020304" pitchFamily="18" charset="0"/>
              </a:rPr>
              <a:t/>
            </a:r>
            <a:br>
              <a:rPr lang="kk-KZ" sz="2000" dirty="0" smtClean="0">
                <a:latin typeface="Times New Roman" panose="02020603050405020304" pitchFamily="18" charset="0"/>
                <a:ea typeface="Calibri" panose="020F0502020204030204" pitchFamily="34" charset="0"/>
                <a:cs typeface="Times New Roman" panose="02020603050405020304" pitchFamily="18" charset="0"/>
              </a:rPr>
            </a:br>
            <a:r>
              <a:rPr lang="kk-KZ" sz="2000" dirty="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Егер </a:t>
            </a:r>
            <a:r>
              <a:rPr lang="kk-KZ" sz="2000" dirty="0">
                <a:latin typeface="Times New Roman" panose="02020603050405020304" pitchFamily="18" charset="0"/>
                <a:ea typeface="Calibri" panose="020F0502020204030204" pitchFamily="34" charset="0"/>
                <a:cs typeface="Times New Roman" panose="02020603050405020304" pitchFamily="18" charset="0"/>
              </a:rPr>
              <a:t>қалына келтіру коэффициенті </a:t>
            </a:r>
            <a:r>
              <a:rPr lang="kk-KZ" sz="20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1-ден</a:t>
            </a:r>
            <a:r>
              <a:rPr lang="kk-KZ" sz="2000" dirty="0">
                <a:latin typeface="Times New Roman" panose="02020603050405020304" pitchFamily="18" charset="0"/>
                <a:ea typeface="Calibri" panose="020F0502020204030204" pitchFamily="34" charset="0"/>
                <a:cs typeface="Times New Roman" panose="02020603050405020304" pitchFamily="18" charset="0"/>
              </a:rPr>
              <a:t> кем болса, бұл кәсіпорынның 6 ай ішінде төлем қабілетілігін қалпына келтіруге мүмкіндігі жоқ екенін көрсетеді. Егер қалпына келтіру коэффициенті </a:t>
            </a:r>
            <a:r>
              <a:rPr lang="kk-KZ" sz="20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1-ден артық </a:t>
            </a:r>
            <a:r>
              <a:rPr lang="kk-KZ" sz="2000" dirty="0">
                <a:latin typeface="Times New Roman" panose="02020603050405020304" pitchFamily="18" charset="0"/>
                <a:ea typeface="Calibri" panose="020F0502020204030204" pitchFamily="34" charset="0"/>
                <a:cs typeface="Times New Roman" panose="02020603050405020304" pitchFamily="18" charset="0"/>
              </a:rPr>
              <a:t>болса, онда бұл корпорацияның төлем қабілеттілігін қалпына келтіруге мүмкіндігі бар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екенін  көрсетеді.</a:t>
            </a:r>
            <a:r>
              <a:rPr lang="ru-RU" sz="4400" dirty="0">
                <a:latin typeface="Calibri" panose="020F0502020204030204" pitchFamily="34" charset="0"/>
                <a:ea typeface="Calibri" panose="020F0502020204030204" pitchFamily="34" charset="0"/>
                <a:cs typeface="Times New Roman" panose="02020603050405020304" pitchFamily="18" charset="0"/>
              </a:rPr>
              <a:t/>
            </a:r>
            <a:br>
              <a:rPr lang="ru-RU" sz="44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Объект 2"/>
          <p:cNvSpPr>
            <a:spLocks noGrp="1"/>
          </p:cNvSpPr>
          <p:nvPr>
            <p:ph sz="quarter" idx="13"/>
          </p:nvPr>
        </p:nvSpPr>
        <p:spPr>
          <a:xfrm>
            <a:off x="685800" y="2034862"/>
            <a:ext cx="10394707" cy="3657600"/>
          </a:xfrm>
        </p:spPr>
        <p:txBody>
          <a:bodyPr/>
          <a:lstStyle/>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Баланстың </a:t>
            </a:r>
            <a:r>
              <a:rPr lang="kk-KZ" dirty="0">
                <a:latin typeface="Times New Roman" panose="02020603050405020304" pitchFamily="18" charset="0"/>
                <a:ea typeface="Calibri" panose="020F0502020204030204" pitchFamily="34" charset="0"/>
                <a:cs typeface="Times New Roman" panose="02020603050405020304" pitchFamily="18" charset="0"/>
              </a:rPr>
              <a:t>құрылымы қанағаттанарлықтай болған кезде (К</a:t>
            </a:r>
            <a:r>
              <a:rPr lang="kk-KZ" baseline="30000" dirty="0">
                <a:latin typeface="Times New Roman" panose="02020603050405020304" pitchFamily="18" charset="0"/>
                <a:ea typeface="Calibri" panose="020F0502020204030204" pitchFamily="34" charset="0"/>
                <a:cs typeface="Times New Roman" panose="02020603050405020304" pitchFamily="18" charset="0"/>
              </a:rPr>
              <a:t>ағ.ө.</a:t>
            </a:r>
            <a:r>
              <a:rPr lang="kk-KZ" dirty="0">
                <a:latin typeface="Times New Roman" panose="02020603050405020304" pitchFamily="18" charset="0"/>
                <a:ea typeface="Calibri" panose="020F0502020204030204" pitchFamily="34" charset="0"/>
                <a:cs typeface="Times New Roman" panose="02020603050405020304" pitchFamily="18" charset="0"/>
              </a:rPr>
              <a:t>&gt;2 және К</a:t>
            </a:r>
            <a:r>
              <a:rPr lang="kk-KZ" baseline="30000" dirty="0">
                <a:latin typeface="Times New Roman" panose="02020603050405020304" pitchFamily="18" charset="0"/>
                <a:ea typeface="Calibri" panose="020F0502020204030204" pitchFamily="34" charset="0"/>
                <a:cs typeface="Times New Roman" panose="02020603050405020304" pitchFamily="18" charset="0"/>
              </a:rPr>
              <a:t>қ</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мақ</a:t>
            </a:r>
            <a:r>
              <a:rPr lang="kk-KZ" dirty="0">
                <a:latin typeface="Times New Roman" panose="02020603050405020304" pitchFamily="18" charset="0"/>
                <a:ea typeface="Calibri" panose="020F0502020204030204" pitchFamily="34" charset="0"/>
                <a:cs typeface="Times New Roman" panose="02020603050405020304" pitchFamily="18" charset="0"/>
              </a:rPr>
              <a:t>&gt;0,1) қаржылық жағдайдың тұрақтылығын тексеру үшін 3 ай мерзімге белгіленген төлем қабілеттілігін жоғалту коэффициенті келесі формуламен есептеледі: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ctr">
              <a:lnSpc>
                <a:spcPct val="107000"/>
              </a:lnSpc>
              <a:spcAft>
                <a:spcPts val="800"/>
              </a:spcAft>
              <a:buNone/>
            </a:pP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тж</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б</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е</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с</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б</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a:t>
            </a:r>
            <a:r>
              <a:rPr lang="kk-KZ" b="1" i="1" u="sng"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ағ.ө.</a:t>
            </a:r>
            <a:r>
              <a:rPr lang="kk-KZ" b="1" i="1" u="sng" baseline="-25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норм</a:t>
            </a:r>
            <a:r>
              <a:rPr lang="kk-KZ" dirty="0">
                <a:latin typeface="Times New Roman" panose="02020603050405020304" pitchFamily="18" charset="0"/>
                <a:ea typeface="Calibri" panose="020F0502020204030204" pitchFamily="34" charset="0"/>
                <a:cs typeface="Times New Roman" panose="02020603050405020304" pitchFamily="18"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r>
              <a:rPr lang="kk-KZ" dirty="0">
                <a:latin typeface="Times New Roman" panose="02020603050405020304" pitchFamily="18" charset="0"/>
                <a:ea typeface="Calibri" panose="020F0502020204030204" pitchFamily="34" charset="0"/>
                <a:cs typeface="Times New Roman" panose="02020603050405020304" pitchFamily="18" charset="0"/>
              </a:rPr>
              <a:t>мұндағы: М</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б</a:t>
            </a:r>
            <a:r>
              <a:rPr lang="kk-KZ" dirty="0">
                <a:latin typeface="Times New Roman" panose="02020603050405020304" pitchFamily="18" charset="0"/>
                <a:ea typeface="Calibri" panose="020F0502020204030204" pitchFamily="34" charset="0"/>
                <a:cs typeface="Times New Roman" panose="02020603050405020304" pitchFamily="18" charset="0"/>
              </a:rPr>
              <a:t> – аймен есептелген белгіленген төлем қабілеттілігін жоғалту мерзімі.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524080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837128"/>
            <a:ext cx="10394707" cy="4537458"/>
          </a:xfrm>
        </p:spPr>
        <p:txBody>
          <a:bodyPr/>
          <a:lstStyle/>
          <a:p>
            <a:pPr indent="0" algn="just">
              <a:lnSpc>
                <a:spcPct val="107000"/>
              </a:lnSpc>
              <a:spcAft>
                <a:spcPts val="800"/>
              </a:spcAft>
              <a:buNone/>
            </a:pPr>
            <a:r>
              <a:rPr lang="kk-KZ" dirty="0" smtClean="0">
                <a:latin typeface="Times New Roman" panose="02020603050405020304" pitchFamily="18" charset="0"/>
                <a:ea typeface="Calibri" panose="020F0502020204030204" pitchFamily="34" charset="0"/>
                <a:cs typeface="Times New Roman" panose="02020603050405020304" pitchFamily="18" charset="0"/>
              </a:rPr>
              <a:t>	Егер </a:t>
            </a:r>
            <a:r>
              <a:rPr lang="kk-KZ" dirty="0">
                <a:latin typeface="Times New Roman" panose="02020603050405020304" pitchFamily="18" charset="0"/>
                <a:ea typeface="Calibri" panose="020F0502020204030204" pitchFamily="34" charset="0"/>
                <a:cs typeface="Times New Roman" panose="02020603050405020304" pitchFamily="18" charset="0"/>
              </a:rPr>
              <a:t>төлем қабілеттілігі коэффициенті </a:t>
            </a:r>
            <a:r>
              <a:rPr lang="kk-KZ" b="1"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1-ден</a:t>
            </a:r>
            <a:r>
              <a:rPr lang="kk-KZ" dirty="0">
                <a:latin typeface="Times New Roman" panose="02020603050405020304" pitchFamily="18" charset="0"/>
                <a:ea typeface="Calibri" panose="020F0502020204030204" pitchFamily="34" charset="0"/>
                <a:cs typeface="Times New Roman" panose="02020603050405020304" pitchFamily="18" charset="0"/>
              </a:rPr>
              <a:t> артық болса, бұл корпорацияның төлем қабілеттілігін жуық арадағы 3 ай жоғалтпайтындығын көрсетеді. Ал төлем қабілеттілігі коэффициенті </a:t>
            </a:r>
            <a:r>
              <a:rPr lang="kk-KZ"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1-ден</a:t>
            </a:r>
            <a:r>
              <a:rPr lang="kk-KZ" dirty="0">
                <a:latin typeface="Times New Roman" panose="02020603050405020304" pitchFamily="18" charset="0"/>
                <a:ea typeface="Calibri" panose="020F0502020204030204" pitchFamily="34" charset="0"/>
                <a:cs typeface="Times New Roman" panose="02020603050405020304" pitchFamily="18" charset="0"/>
              </a:rPr>
              <a:t> төмен болса, оның төлем қабілеттілгін жоғалтуы мүмкін, яғни кредиторлардың алдында міндеттемесін өтей алмайды. </a:t>
            </a:r>
            <a:r>
              <a:rPr lang="kk-KZ" dirty="0" smtClean="0">
                <a:latin typeface="Times New Roman" panose="02020603050405020304" pitchFamily="18" charset="0"/>
                <a:ea typeface="Calibri" panose="020F0502020204030204" pitchFamily="34" charset="0"/>
                <a:cs typeface="Times New Roman" panose="02020603050405020304" pitchFamily="18" charset="0"/>
              </a:rPr>
              <a:t>Кәсіпорынның </a:t>
            </a:r>
            <a:r>
              <a:rPr lang="kk-KZ" dirty="0">
                <a:latin typeface="Times New Roman" panose="02020603050405020304" pitchFamily="18" charset="0"/>
                <a:ea typeface="Calibri" panose="020F0502020204030204" pitchFamily="34" charset="0"/>
                <a:cs typeface="Times New Roman" panose="02020603050405020304" pitchFamily="18" charset="0"/>
              </a:rPr>
              <a:t>төлем қабілеттілігін жоғалтуының нақты қаупі төніп тұруына байланысты, ол </a:t>
            </a:r>
            <a:r>
              <a:rPr lang="kk-KZ" dirty="0" smtClean="0">
                <a:latin typeface="Times New Roman" panose="02020603050405020304" pitchFamily="18" charset="0"/>
                <a:ea typeface="Calibri" panose="020F0502020204030204" pitchFamily="34" charset="0"/>
                <a:cs typeface="Times New Roman" panose="02020603050405020304" pitchFamily="18" charset="0"/>
              </a:rPr>
              <a:t>кәсіпорындарды </a:t>
            </a:r>
            <a:r>
              <a:rPr lang="kk-KZ" dirty="0">
                <a:latin typeface="Times New Roman" panose="02020603050405020304" pitchFamily="18" charset="0"/>
                <a:ea typeface="Calibri" panose="020F0502020204030204" pitchFamily="34" charset="0"/>
                <a:cs typeface="Times New Roman" panose="02020603050405020304" pitchFamily="18" charset="0"/>
              </a:rPr>
              <a:t>қайта құру жөніндегі органдарда тиісті тіркеуге тұрғызылады.</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Стрелка вправо 3"/>
          <p:cNvSpPr/>
          <p:nvPr/>
        </p:nvSpPr>
        <p:spPr>
          <a:xfrm>
            <a:off x="685800" y="141667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05669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399246"/>
            <a:ext cx="10394707" cy="4975340"/>
          </a:xfrm>
        </p:spPr>
        <p:txBody>
          <a:bodyPr/>
          <a:lstStyle/>
          <a:p>
            <a:pPr marL="0" indent="0" algn="just">
              <a:buNone/>
            </a:pPr>
            <a:r>
              <a:rPr lang="kk-KZ" b="1" dirty="0" smtClean="0">
                <a:latin typeface="Times New Roman" panose="02020603050405020304" pitchFamily="18" charset="0"/>
                <a:ea typeface="Calibri" panose="020F0502020204030204" pitchFamily="34" charset="0"/>
              </a:rPr>
              <a:t>	</a:t>
            </a:r>
            <a:r>
              <a:rPr lang="kk-KZ" b="1" dirty="0" smtClean="0">
                <a:latin typeface="Times New Roman" panose="02020603050405020304" pitchFamily="18" charset="0"/>
                <a:ea typeface="Calibri" panose="020F0502020204030204" pitchFamily="34" charset="0"/>
                <a:cs typeface="Times New Roman" panose="02020603050405020304" pitchFamily="18" charset="0"/>
              </a:rPr>
              <a:t>3</a:t>
            </a:r>
            <a:r>
              <a:rPr lang="kk-KZ" b="1" dirty="0">
                <a:latin typeface="Times New Roman" panose="02020603050405020304" pitchFamily="18" charset="0"/>
                <a:ea typeface="Calibri" panose="020F0502020204030204" pitchFamily="34" charset="0"/>
                <a:cs typeface="Times New Roman" panose="02020603050405020304" pitchFamily="18" charset="0"/>
              </a:rPr>
              <a:t>. </a:t>
            </a:r>
            <a:r>
              <a:rPr lang="kk-KZ" b="1" i="1" u="sng"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Банкроттық</a:t>
            </a:r>
            <a:r>
              <a:rPr lang="kk-KZ" dirty="0">
                <a:latin typeface="Times New Roman" panose="02020603050405020304" pitchFamily="18" charset="0"/>
                <a:ea typeface="Calibri" panose="020F0502020204030204" pitchFamily="34" charset="0"/>
                <a:cs typeface="Times New Roman" panose="02020603050405020304" pitchFamily="18" charset="0"/>
              </a:rPr>
              <a:t> түсінігі, белгілері, принциптері.  Кәсіпорынның қаржылық жайсыздығы бұл сол шаруашылық субъектінің қаржылық-шаруашылық механизмінің дұрыс қалыптасуы себебінен, қаржылық, инвестициялық және баға саясатының дұрыс қалыптаспауы себептерінен болатын жағдай. Жалпы </a:t>
            </a:r>
            <a:r>
              <a:rPr lang="kk-KZ" dirty="0" smtClean="0">
                <a:latin typeface="Times New Roman" panose="02020603050405020304" pitchFamily="18" charset="0"/>
                <a:ea typeface="Calibri" panose="020F0502020204030204" pitchFamily="34" charset="0"/>
                <a:cs typeface="Times New Roman" panose="02020603050405020304" pitchFamily="18" charset="0"/>
              </a:rPr>
              <a:t>кәсіпорынның </a:t>
            </a:r>
            <a:r>
              <a:rPr lang="kk-KZ" dirty="0">
                <a:latin typeface="Times New Roman" panose="02020603050405020304" pitchFamily="18" charset="0"/>
                <a:ea typeface="Calibri" panose="020F0502020204030204" pitchFamily="34" charset="0"/>
                <a:cs typeface="Times New Roman" panose="02020603050405020304" pitchFamily="18" charset="0"/>
              </a:rPr>
              <a:t>қаржылық жағдайын </a:t>
            </a:r>
            <a:r>
              <a:rPr lang="kk-KZ" dirty="0" smtClean="0">
                <a:latin typeface="Times New Roman" panose="02020603050405020304" pitchFamily="18" charset="0"/>
                <a:ea typeface="Calibri" panose="020F0502020204030204" pitchFamily="34" charset="0"/>
                <a:cs typeface="Times New Roman" panose="02020603050405020304" pitchFamily="18" charset="0"/>
              </a:rPr>
              <a:t>жақсарту </a:t>
            </a:r>
            <a:r>
              <a:rPr lang="kk-KZ" dirty="0">
                <a:latin typeface="Times New Roman" panose="02020603050405020304" pitchFamily="18" charset="0"/>
                <a:ea typeface="Calibri" panose="020F0502020204030204" pitchFamily="34" charset="0"/>
                <a:cs typeface="Times New Roman" panose="02020603050405020304" pitchFamily="18" charset="0"/>
              </a:rPr>
              <a:t>үшін көптеген іс-шараларды қарастыруға </a:t>
            </a:r>
            <a:r>
              <a:rPr lang="kk-KZ" dirty="0" smtClean="0">
                <a:latin typeface="Times New Roman" panose="02020603050405020304" pitchFamily="18" charset="0"/>
                <a:ea typeface="Calibri" panose="020F0502020204030204" pitchFamily="34" charset="0"/>
                <a:cs typeface="Times New Roman" panose="02020603050405020304" pitchFamily="18" charset="0"/>
              </a:rPr>
              <a:t>болады</a:t>
            </a: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685800" y="157122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80758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lnSpc>
                <a:spcPct val="100000"/>
              </a:lnSpc>
              <a:spcAft>
                <a:spcPts val="0"/>
              </a:spcAft>
              <a:tabLst>
                <a:tab pos="4140835" algn="l"/>
              </a:tabLst>
            </a:pPr>
            <a:r>
              <a:rPr lang="kk-KZ" sz="1800" dirty="0">
                <a:latin typeface="Times New Roman" panose="02020603050405020304" pitchFamily="18" charset="0"/>
                <a:ea typeface="Times New Roman" panose="02020603050405020304" pitchFamily="18" charset="0"/>
              </a:rPr>
              <a:t>Мысалы, кез-келген заңды тұлғаның банкроттыққа ұшырау жағдайын бағалаған кезде келесі жағдайларға талдау жүргізу қажет:</a:t>
            </a:r>
            <a:r>
              <a:rPr lang="ru-RU" sz="1800" dirty="0">
                <a:latin typeface="Times New Roman" panose="02020603050405020304" pitchFamily="18" charset="0"/>
                <a:ea typeface="Times New Roman" panose="02020603050405020304" pitchFamily="18" charset="0"/>
              </a:rPr>
              <a:t/>
            </a:r>
            <a:br>
              <a:rPr lang="ru-RU" sz="1800" dirty="0">
                <a:latin typeface="Times New Roman" panose="02020603050405020304" pitchFamily="18" charset="0"/>
                <a:ea typeface="Times New Roman" panose="02020603050405020304" pitchFamily="18" charset="0"/>
              </a:rPr>
            </a:br>
            <a:endParaRPr lang="ru-RU" sz="1800" dirty="0"/>
          </a:p>
        </p:txBody>
      </p:sp>
      <p:graphicFrame>
        <p:nvGraphicFramePr>
          <p:cNvPr id="5" name="Объект 4"/>
          <p:cNvGraphicFramePr>
            <a:graphicFrameLocks noGrp="1"/>
          </p:cNvGraphicFramePr>
          <p:nvPr>
            <p:ph sz="quarter" idx="13"/>
            <p:extLst>
              <p:ext uri="{D42A27DB-BD31-4B8C-83A1-F6EECF244321}">
                <p14:modId xmlns:p14="http://schemas.microsoft.com/office/powerpoint/2010/main" val="625495552"/>
              </p:ext>
            </p:extLst>
          </p:nvPr>
        </p:nvGraphicFramePr>
        <p:xfrm>
          <a:off x="685801" y="1837765"/>
          <a:ext cx="10394707" cy="3311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7315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283336"/>
            <a:ext cx="10396882" cy="708337"/>
          </a:xfrm>
        </p:spPr>
        <p:txBody>
          <a:bodyPr>
            <a:normAutofit fontScale="90000"/>
          </a:bodyPr>
          <a:lstStyle/>
          <a:p>
            <a:pPr algn="ctr">
              <a:lnSpc>
                <a:spcPct val="100000"/>
              </a:lnSpc>
              <a:spcAft>
                <a:spcPts val="0"/>
              </a:spcAft>
              <a:tabLst>
                <a:tab pos="4140835" algn="l"/>
              </a:tabLst>
            </a:pPr>
            <a:r>
              <a:rPr lang="ru-RU" sz="2000" dirty="0" smtClean="0">
                <a:latin typeface="Times New Roman" panose="02020603050405020304" pitchFamily="18" charset="0"/>
                <a:ea typeface="Times New Roman" panose="02020603050405020304" pitchFamily="18" charset="0"/>
              </a:rPr>
              <a:t/>
            </a:r>
            <a:br>
              <a:rPr lang="ru-RU" sz="2000" dirty="0" smtClean="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r>
            <a:br>
              <a:rPr lang="ru-RU" sz="2000" dirty="0">
                <a:latin typeface="Times New Roman" panose="02020603050405020304" pitchFamily="18" charset="0"/>
                <a:ea typeface="Times New Roman" panose="02020603050405020304" pitchFamily="18" charset="0"/>
              </a:rPr>
            </a:br>
            <a:r>
              <a:rPr lang="ru-RU" sz="2000" dirty="0" smtClean="0">
                <a:latin typeface="Times New Roman" panose="02020603050405020304" pitchFamily="18" charset="0"/>
                <a:ea typeface="Times New Roman" panose="02020603050405020304" pitchFamily="18" charset="0"/>
              </a:rPr>
              <a:t>К</a:t>
            </a:r>
            <a:r>
              <a:rPr lang="kk-KZ" sz="2000" dirty="0">
                <a:latin typeface="Times New Roman" panose="02020603050405020304" pitchFamily="18" charset="0"/>
                <a:ea typeface="Times New Roman" panose="02020603050405020304" pitchFamily="18" charset="0"/>
              </a:rPr>
              <a:t>әсіпорынның</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банкроттыққа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ұшырауының</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себептерінің</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негізгі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белгілеріне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келесілер</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жатады</a:t>
            </a:r>
            <a:r>
              <a:rPr lang="ru-RU" sz="2000" dirty="0">
                <a:latin typeface="Times New Roman" panose="02020603050405020304" pitchFamily="18" charset="0"/>
                <a:ea typeface="Times New Roman" panose="02020603050405020304" pitchFamily="18" charset="0"/>
              </a:rPr>
              <a:t>:</a:t>
            </a:r>
            <a:r>
              <a:rPr lang="ru-RU" sz="4800" dirty="0">
                <a:latin typeface="Times New Roman" panose="02020603050405020304" pitchFamily="18" charset="0"/>
                <a:ea typeface="Times New Roman" panose="02020603050405020304" pitchFamily="18" charset="0"/>
              </a:rPr>
              <a:t/>
            </a:r>
            <a:br>
              <a:rPr lang="ru-RU" sz="4800"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sz="quarter" idx="13"/>
          </p:nvPr>
        </p:nvSpPr>
        <p:spPr>
          <a:xfrm>
            <a:off x="685800" y="1146220"/>
            <a:ext cx="10394707" cy="4228365"/>
          </a:xfrm>
        </p:spPr>
        <p:txBody>
          <a:bodyPr>
            <a:normAutofit/>
          </a:bodyPr>
          <a:lstStyle/>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к</a:t>
            </a:r>
            <a:r>
              <a:rPr lang="kk-KZ" dirty="0">
                <a:latin typeface="Times New Roman" panose="02020603050405020304" pitchFamily="18" charset="0"/>
                <a:ea typeface="Times New Roman" panose="02020603050405020304" pitchFamily="18" charset="0"/>
              </a:rPr>
              <a:t>әсіпорынның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бағалы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қағаздарының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нарықтық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құнының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төмендеуі</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әр</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түрлі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іс-әрекеттерден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болған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нақты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ақша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ағымының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азаюы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немесе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кірістердің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төмендеуі</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кәсіпорын</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банкроттық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қауіпсіздігі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жоғары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болып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саналатын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салада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жұмыс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атқаратын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болса</a:t>
            </a:r>
            <a:r>
              <a:rPr lang="ru-RU" dirty="0" smtClean="0">
                <a:latin typeface="Times New Roman" panose="02020603050405020304" pitchFamily="18" charset="0"/>
                <a:ea typeface="Times New Roman" panose="02020603050405020304" pitchFamily="18" charset="0"/>
              </a:rPr>
              <a:t>;</a:t>
            </a:r>
            <a:endParaRPr lang="ru-RU" sz="1800" dirty="0" smtClean="0">
              <a:latin typeface="Times New Roman" panose="02020603050405020304" pitchFamily="18" charset="0"/>
              <a:ea typeface="Times New Roman" panose="02020603050405020304" pitchFamily="18" charset="0"/>
            </a:endParaRPr>
          </a:p>
          <a:p>
            <a:pPr marL="0" lvl="0" indent="0" algn="just">
              <a:lnSpc>
                <a:spcPct val="200000"/>
              </a:lnSpc>
              <a:spcAft>
                <a:spcPts val="0"/>
              </a:spcAft>
              <a:buNone/>
              <a:tabLst>
                <a:tab pos="228600" algn="l"/>
              </a:tabLst>
            </a:pPr>
            <a:r>
              <a:rPr lang="ru-RU" sz="1800" dirty="0">
                <a:latin typeface="Times New Roman" panose="02020603050405020304" pitchFamily="18" charset="0"/>
                <a:ea typeface="Times New Roman" panose="02020603050405020304" pitchFamily="18" charset="0"/>
              </a:rPr>
              <a:t> </a:t>
            </a:r>
            <a:r>
              <a:rPr lang="ru-RU" sz="1800"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дивиденттің</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қысқаруы</a:t>
            </a:r>
            <a:r>
              <a:rPr lang="ru-RU" dirty="0" smtClean="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endParaRPr lang="ru-RU" dirty="0"/>
          </a:p>
        </p:txBody>
      </p:sp>
      <p:sp>
        <p:nvSpPr>
          <p:cNvPr id="5" name="Стрелка вправо 4"/>
          <p:cNvSpPr/>
          <p:nvPr/>
        </p:nvSpPr>
        <p:spPr>
          <a:xfrm>
            <a:off x="0" y="114622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424423" y="191150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64781" y="316142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424423" y="452048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56771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566670"/>
            <a:ext cx="10396882" cy="811369"/>
          </a:xfrm>
        </p:spPr>
        <p:txBody>
          <a:bodyPr>
            <a:normAutofit fontScale="90000"/>
          </a:bodyPr>
          <a:lstStyle/>
          <a:p>
            <a:pPr algn="ctr">
              <a:lnSpc>
                <a:spcPct val="100000"/>
              </a:lnSpc>
              <a:spcAft>
                <a:spcPts val="0"/>
              </a:spcAft>
            </a:pPr>
            <a:r>
              <a:rPr lang="ru-RU" sz="2000" b="1" i="1" u="sng" dirty="0" err="1">
                <a:latin typeface="Times New Roman" panose="02020603050405020304" pitchFamily="18" charset="0"/>
                <a:ea typeface="Times New Roman" panose="02020603050405020304" pitchFamily="18" charset="0"/>
              </a:rPr>
              <a:t>Сонымен</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қатар</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қаржылық</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қиындықты</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тудыратын</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кейбір</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қаржылық</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және</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өндірістік</a:t>
            </a:r>
            <a:r>
              <a:rPr lang="ru-RU" sz="2000" b="1" i="1" u="sng" dirty="0">
                <a:latin typeface="Times New Roman" panose="02020603050405020304" pitchFamily="18" charset="0"/>
                <a:ea typeface="Times New Roman" panose="02020603050405020304" pitchFamily="18" charset="0"/>
              </a:rPr>
              <a:t> </a:t>
            </a:r>
            <a:r>
              <a:rPr lang="ru-RU" sz="2000" b="1" i="1" u="sng" dirty="0" err="1">
                <a:latin typeface="Times New Roman" panose="02020603050405020304" pitchFamily="18" charset="0"/>
                <a:ea typeface="Times New Roman" panose="02020603050405020304" pitchFamily="18" charset="0"/>
              </a:rPr>
              <a:t>аспектілер</a:t>
            </a:r>
            <a:r>
              <a:rPr lang="ru-RU" sz="2000" b="1" i="1" u="sng" dirty="0">
                <a:latin typeface="Times New Roman" panose="02020603050405020304" pitchFamily="18" charset="0"/>
                <a:ea typeface="Times New Roman" panose="02020603050405020304" pitchFamily="18" charset="0"/>
              </a:rPr>
              <a:t> бар:</a:t>
            </a:r>
            <a:r>
              <a:rPr lang="ru-RU" sz="4800" b="1" i="1" u="sng" dirty="0">
                <a:latin typeface="Times New Roman" panose="02020603050405020304" pitchFamily="18" charset="0"/>
                <a:ea typeface="Times New Roman" panose="02020603050405020304" pitchFamily="18" charset="0"/>
              </a:rPr>
              <a:t/>
            </a:r>
            <a:br>
              <a:rPr lang="ru-RU" sz="4800" b="1" i="1" u="sng" dirty="0">
                <a:latin typeface="Times New Roman" panose="02020603050405020304" pitchFamily="18" charset="0"/>
                <a:ea typeface="Times New Roman" panose="02020603050405020304" pitchFamily="18" charset="0"/>
              </a:rPr>
            </a:br>
            <a:endParaRPr lang="ru-RU" b="1" i="1" u="sng" dirty="0"/>
          </a:p>
        </p:txBody>
      </p:sp>
      <p:graphicFrame>
        <p:nvGraphicFramePr>
          <p:cNvPr id="4" name="Объект 3"/>
          <p:cNvGraphicFramePr>
            <a:graphicFrameLocks noGrp="1"/>
          </p:cNvGraphicFramePr>
          <p:nvPr>
            <p:ph sz="quarter" idx="13"/>
            <p:extLst>
              <p:ext uri="{D42A27DB-BD31-4B8C-83A1-F6EECF244321}">
                <p14:modId xmlns:p14="http://schemas.microsoft.com/office/powerpoint/2010/main" val="1397926119"/>
              </p:ext>
            </p:extLst>
          </p:nvPr>
        </p:nvGraphicFramePr>
        <p:xfrm>
          <a:off x="685800" y="1107584"/>
          <a:ext cx="10394707" cy="4267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3215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lnSpc>
                <a:spcPct val="100000"/>
              </a:lnSpc>
              <a:spcAft>
                <a:spcPts val="0"/>
              </a:spcAft>
            </a:pPr>
            <a:r>
              <a:rPr lang="ru-RU" sz="1800" b="1" i="1" u="sng" dirty="0">
                <a:latin typeface="Times New Roman" panose="02020603050405020304" pitchFamily="18" charset="0"/>
                <a:ea typeface="Times New Roman" panose="02020603050405020304" pitchFamily="18" charset="0"/>
              </a:rPr>
              <a:t>К</a:t>
            </a:r>
            <a:r>
              <a:rPr lang="kk-KZ" sz="1800" b="1" i="1" u="sng" dirty="0">
                <a:latin typeface="Times New Roman" panose="02020603050405020304" pitchFamily="18" charset="0"/>
                <a:ea typeface="Times New Roman" panose="02020603050405020304" pitchFamily="18" charset="0"/>
              </a:rPr>
              <a:t>әсіпорында</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банкроттықты</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болдырмау</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үшін</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және</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оның</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төлемқабілеттілігін</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жақсарту</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үшін</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ең</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алдымен</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келесі</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қадамдарды</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жасау</a:t>
            </a:r>
            <a:r>
              <a:rPr lang="ru-RU" sz="1800" b="1" i="1" u="sng" dirty="0">
                <a:latin typeface="Times New Roman" panose="02020603050405020304" pitchFamily="18" charset="0"/>
                <a:ea typeface="Times New Roman" panose="02020603050405020304" pitchFamily="18" charset="0"/>
              </a:rPr>
              <a:t> </a:t>
            </a:r>
            <a:r>
              <a:rPr lang="ru-RU" sz="1800" b="1" i="1" u="sng" dirty="0" err="1">
                <a:latin typeface="Times New Roman" panose="02020603050405020304" pitchFamily="18" charset="0"/>
                <a:ea typeface="Times New Roman" panose="02020603050405020304" pitchFamily="18" charset="0"/>
              </a:rPr>
              <a:t>керек</a:t>
            </a:r>
            <a:r>
              <a:rPr lang="ru-RU" sz="1800" b="1" i="1" u="sng" dirty="0">
                <a:latin typeface="Times New Roman" panose="02020603050405020304" pitchFamily="18" charset="0"/>
                <a:ea typeface="Times New Roman" panose="02020603050405020304" pitchFamily="18" charset="0"/>
              </a:rPr>
              <a:t>:</a:t>
            </a:r>
            <a:br>
              <a:rPr lang="ru-RU" sz="1800" b="1" i="1" u="sng" dirty="0">
                <a:latin typeface="Times New Roman" panose="02020603050405020304" pitchFamily="18" charset="0"/>
                <a:ea typeface="Times New Roman" panose="02020603050405020304" pitchFamily="18" charset="0"/>
              </a:rPr>
            </a:br>
            <a:endParaRPr lang="ru-RU" sz="1800" b="1" i="1" u="sng" dirty="0"/>
          </a:p>
        </p:txBody>
      </p:sp>
      <p:sp>
        <p:nvSpPr>
          <p:cNvPr id="3" name="Объект 2"/>
          <p:cNvSpPr>
            <a:spLocks noGrp="1"/>
          </p:cNvSpPr>
          <p:nvPr>
            <p:ph sz="quarter" idx="13"/>
          </p:nvPr>
        </p:nvSpPr>
        <p:spPr/>
        <p:txBody>
          <a:bodyPr>
            <a:normAutofit fontScale="70000" lnSpcReduction="20000"/>
          </a:bodyPr>
          <a:lstStyle/>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жылжымайтын</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мүліктің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белгілі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бөлігін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сату</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шығыны</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көп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тауарлы-материалдық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құндылықтардан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құтылу</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жарғылық</a:t>
            </a:r>
            <a:r>
              <a:rPr lang="ru-RU" dirty="0" smtClean="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капитал </a:t>
            </a:r>
            <a:r>
              <a:rPr lang="ru-RU" dirty="0" err="1">
                <a:latin typeface="Times New Roman" panose="02020603050405020304" pitchFamily="18" charset="0"/>
                <a:ea typeface="Times New Roman" panose="02020603050405020304" pitchFamily="18" charset="0"/>
              </a:rPr>
              <a:t>көлемін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ұлғайту</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айналым</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капиталының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көлемін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толықтыру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мақсатында</a:t>
            </a:r>
            <a:r>
              <a:rPr lang="ru-RU" dirty="0">
                <a:latin typeface="Times New Roman" panose="02020603050405020304" pitchFamily="18" charset="0"/>
                <a:ea typeface="Times New Roman" panose="02020603050405020304" pitchFamily="18" charset="0"/>
              </a:rPr>
              <a:t> </a:t>
            </a:r>
            <a:endParaRPr lang="ru-RU" dirty="0" smtClean="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err="1" smtClean="0">
                <a:latin typeface="Times New Roman" panose="02020603050405020304" pitchFamily="18" charset="0"/>
                <a:ea typeface="Times New Roman" panose="02020603050405020304" pitchFamily="18" charset="0"/>
              </a:rPr>
              <a:t>ұзақ</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мерзімді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ссудалар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алу</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lvl="0" indent="0" algn="ctr">
              <a:lnSpc>
                <a:spcPct val="200000"/>
              </a:lnSpc>
              <a:spcAft>
                <a:spcPts val="0"/>
              </a:spcAft>
              <a:buNone/>
              <a:tabLst>
                <a:tab pos="228600" algn="l"/>
              </a:tabLs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мемлекет</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тарапынан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қайтарымсыз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қаржылық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қолдау</a:t>
            </a:r>
            <a:r>
              <a:rPr lang="ru-RU" dirty="0">
                <a:latin typeface="Times New Roman" panose="02020603050405020304" pitchFamily="18" charset="0"/>
                <a:ea typeface="Times New Roman" panose="02020603050405020304" pitchFamily="18" charset="0"/>
              </a:rPr>
              <a:t> табу;</a:t>
            </a:r>
            <a:endParaRPr lang="ru-RU" sz="1800" dirty="0">
              <a:latin typeface="Times New Roman" panose="02020603050405020304" pitchFamily="18" charset="0"/>
              <a:ea typeface="Times New Roman" panose="02020603050405020304" pitchFamily="18" charset="0"/>
            </a:endParaRPr>
          </a:p>
          <a:p>
            <a:endParaRPr lang="ru-RU" dirty="0"/>
          </a:p>
        </p:txBody>
      </p:sp>
      <p:sp>
        <p:nvSpPr>
          <p:cNvPr id="7" name="Стрелка вправо 6"/>
          <p:cNvSpPr/>
          <p:nvPr/>
        </p:nvSpPr>
        <p:spPr>
          <a:xfrm>
            <a:off x="2459865" y="20633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1609859" y="254802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3039414" y="306829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1970661" y="35529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1931638" y="46621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6775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000" b="1" i="1" u="sng" dirty="0" smtClean="0">
                <a:solidFill>
                  <a:srgbClr val="C00000"/>
                </a:solidFill>
                <a:latin typeface="Times New Roman" panose="02020603050405020304" pitchFamily="18" charset="0"/>
                <a:cs typeface="Times New Roman" panose="02020603050405020304" pitchFamily="18" charset="0"/>
              </a:rPr>
              <a:t>Дәрісті қорытындылау</a:t>
            </a:r>
            <a:endParaRPr lang="ru-RU" sz="2000" b="1" i="1"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7976" y="1651272"/>
            <a:ext cx="10394707" cy="3311189"/>
          </a:xfrm>
        </p:spPr>
        <p:txBody>
          <a:bodyPr>
            <a:normAutofit/>
          </a:bodyPr>
          <a:lstStyle/>
          <a:p>
            <a:pPr marL="0" indent="0" algn="just">
              <a:lnSpc>
                <a:spcPct val="110000"/>
              </a:lnSpc>
              <a:spcBef>
                <a:spcPts val="0"/>
              </a:spcBef>
              <a:spcAft>
                <a:spcPts val="0"/>
              </a:spcAft>
              <a:buNone/>
              <a:tabLst>
                <a:tab pos="4140835" algn="l"/>
              </a:tabLst>
            </a:pPr>
            <a:r>
              <a:rPr lang="ru-RU" dirty="0" err="1" smtClean="0">
                <a:latin typeface="Times New Roman" panose="02020603050405020304" pitchFamily="18" charset="0"/>
                <a:ea typeface="Times New Roman" panose="02020603050405020304" pitchFamily="18" charset="0"/>
              </a:rPr>
              <a:t>Сондай-ақ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банкроттықты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болдырмаудың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тағы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жолы</a:t>
            </a:r>
            <a:r>
              <a:rPr lang="ru-RU" dirty="0">
                <a:latin typeface="Times New Roman" panose="02020603050405020304" pitchFamily="18" charset="0"/>
                <a:ea typeface="Times New Roman" panose="02020603050405020304" pitchFamily="18" charset="0"/>
              </a:rPr>
              <a:t> – </a:t>
            </a:r>
            <a:r>
              <a:rPr lang="ru-RU" dirty="0" err="1" smtClean="0">
                <a:latin typeface="Times New Roman" panose="02020603050405020304" pitchFamily="18" charset="0"/>
                <a:ea typeface="Times New Roman" panose="02020603050405020304" pitchFamily="18" charset="0"/>
              </a:rPr>
              <a:t>кәсіпорында</a:t>
            </a:r>
            <a:r>
              <a:rPr lang="ru-RU" dirty="0" smtClean="0">
                <a:latin typeface="Times New Roman" panose="02020603050405020304" pitchFamily="18" charset="0"/>
                <a:ea typeface="Times New Roman" panose="02020603050405020304" pitchFamily="18" charset="0"/>
              </a:rPr>
              <a:t> </a:t>
            </a:r>
            <a:r>
              <a:rPr lang="ru-RU" b="1" i="1" u="sng" dirty="0" err="1">
                <a:solidFill>
                  <a:srgbClr val="C00000"/>
                </a:solidFill>
                <a:latin typeface="Times New Roman" panose="02020603050405020304" pitchFamily="18" charset="0"/>
                <a:ea typeface="Times New Roman" panose="02020603050405020304" pitchFamily="18" charset="0"/>
              </a:rPr>
              <a:t>маркетингтік</a:t>
            </a:r>
            <a:r>
              <a:rPr lang="ru-RU" b="1" i="1" u="sng" dirty="0">
                <a:solidFill>
                  <a:srgbClr val="C00000"/>
                </a:solidFill>
                <a:latin typeface="Times New Roman" panose="02020603050405020304" pitchFamily="18" charset="0"/>
                <a:ea typeface="Times New Roman" panose="02020603050405020304" pitchFamily="18" charset="0"/>
              </a:rPr>
              <a:t> </a:t>
            </a:r>
            <a:r>
              <a:rPr lang="ru-RU" b="1" i="1" u="sng" dirty="0" err="1">
                <a:solidFill>
                  <a:srgbClr val="C00000"/>
                </a:solidFill>
                <a:latin typeface="Times New Roman" panose="02020603050405020304" pitchFamily="18" charset="0"/>
                <a:ea typeface="Times New Roman" panose="02020603050405020304" pitchFamily="18" charset="0"/>
              </a:rPr>
              <a:t>саясаттың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дұрыс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қалыптасуы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болып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табылады</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indent="0" algn="just">
              <a:lnSpc>
                <a:spcPct val="110000"/>
              </a:lnSpc>
              <a:spcBef>
                <a:spcPts val="0"/>
              </a:spcBef>
              <a:spcAft>
                <a:spcPts val="0"/>
              </a:spcAft>
              <a:buNone/>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Жалпы</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шаруашылық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субъектілерінің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қаржы-шаруашылық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қызметінің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нәтижесін</a:t>
            </a: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жақсарту</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үшін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арнайы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бағдарламалар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жасалуы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қажет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Мысалы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Батыс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елдерінің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тәжірбиесі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бойынша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банкроттық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жағдайын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болжау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үшін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арнайы</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экономико-</a:t>
            </a:r>
            <a:r>
              <a:rPr lang="ru-RU" dirty="0" err="1" smtClean="0">
                <a:latin typeface="Times New Roman" panose="02020603050405020304" pitchFamily="18" charset="0"/>
                <a:ea typeface="Times New Roman" panose="02020603050405020304" pitchFamily="18" charset="0"/>
              </a:rPr>
              <a:t>математикалық</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үлгілерді</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қолданады</a:t>
            </a:r>
            <a:r>
              <a:rPr lang="ru-RU" dirty="0">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366927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3538470"/>
          </a:xfrm>
        </p:spPr>
        <p:txBody>
          <a:bodyPr>
            <a:normAutofit/>
          </a:bodyPr>
          <a:lstStyle/>
          <a:p>
            <a:pPr algn="ctr"/>
            <a:r>
              <a:rPr lang="kk-KZ" sz="3600" b="1" i="1" u="sng" dirty="0" smtClean="0">
                <a:latin typeface="Times New Roman" panose="02020603050405020304" pitchFamily="18" charset="0"/>
                <a:cs typeface="Times New Roman" panose="02020603050405020304" pitchFamily="18" charset="0"/>
              </a:rPr>
              <a:t>Зейін қойып </a:t>
            </a:r>
            <a:br>
              <a:rPr lang="kk-KZ" sz="3600" b="1" i="1" u="sng" dirty="0" smtClean="0">
                <a:latin typeface="Times New Roman" panose="02020603050405020304" pitchFamily="18" charset="0"/>
                <a:cs typeface="Times New Roman" panose="02020603050405020304" pitchFamily="18" charset="0"/>
              </a:rPr>
            </a:br>
            <a:r>
              <a:rPr lang="kk-KZ" sz="3600" b="1" i="1" u="sng" dirty="0" smtClean="0">
                <a:latin typeface="Times New Roman" panose="02020603050405020304" pitchFamily="18" charset="0"/>
                <a:cs typeface="Times New Roman" panose="02020603050405020304" pitchFamily="18" charset="0"/>
              </a:rPr>
              <a:t/>
            </a:r>
            <a:br>
              <a:rPr lang="kk-KZ" sz="3600" b="1" i="1" u="sng" dirty="0" smtClean="0">
                <a:latin typeface="Times New Roman" panose="02020603050405020304" pitchFamily="18" charset="0"/>
                <a:cs typeface="Times New Roman" panose="02020603050405020304" pitchFamily="18" charset="0"/>
              </a:rPr>
            </a:br>
            <a:r>
              <a:rPr lang="kk-KZ" sz="3600" b="1" i="1" u="sng" dirty="0" smtClean="0">
                <a:latin typeface="Times New Roman" panose="02020603050405020304" pitchFamily="18" charset="0"/>
                <a:cs typeface="Times New Roman" panose="02020603050405020304" pitchFamily="18" charset="0"/>
              </a:rPr>
              <a:t>тыңдағандарыңа рахмет!</a:t>
            </a:r>
            <a:endParaRPr lang="ru-RU" sz="3600" b="1" i="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0718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60</TotalTime>
  <Words>201</Words>
  <Application>Microsoft Office PowerPoint</Application>
  <PresentationFormat>Широкоэкранный</PresentationFormat>
  <Paragraphs>56</Paragraphs>
  <Slides>16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Arial</vt:lpstr>
      <vt:lpstr>Calibri</vt:lpstr>
      <vt:lpstr>Impact</vt:lpstr>
      <vt:lpstr>Times New Roman</vt:lpstr>
      <vt:lpstr>Wingdings</vt:lpstr>
      <vt:lpstr>Главное мероприятие</vt:lpstr>
      <vt:lpstr>Дәріс тақырыбы</vt:lpstr>
      <vt:lpstr>Қарастырылатын сұрақтар:</vt:lpstr>
      <vt:lpstr>Презентация PowerPoint</vt:lpstr>
      <vt:lpstr>Презентация PowerPoint</vt:lpstr>
      <vt:lpstr>  2. Баланстың құрылмын қанағаттанарлығын бағалау мен талдау келесі көрсеткіштер негізінде жүргізіледі: </vt:lpstr>
      <vt:lpstr>Презентация PowerPoint</vt:lpstr>
      <vt:lpstr>  Кәсіпорынның төлем қабілеттілігі жоқ деп тану оның жағдайының қанағатсыздығын білдірмейді, яғни меншік иесіне азаматтық-құқықтық жауакершілік жүктемейді. Бұл тек мемлекеттік органдар анықтаған қаржылық тұрақсыздық жағдайы, ол кәсіпорынның дағдарыс жағдайынан өз күшімен шығуын ынталандыру және қанағаттанғысыздықтың алдын алуға бағытталған шараларды уақытында іске асыруға бағытталды.  </vt:lpstr>
      <vt:lpstr>      Егер қалына келтіру коэффициенті 1-ден кем болса, бұл кәсіпорынның 6 ай ішінде төлем қабілетілігін қалпына келтіруге мүмкіндігі жоқ екенін көрсетеді. Егер қалпына келтіру коэффициенті 1-ден артық болса, онда бұл корпорацияның төлем қабілеттілігін қалпына келтіруге мүмкіндігі бар екенін  көрсетеді. </vt:lpstr>
      <vt:lpstr>Презентация PowerPoint</vt:lpstr>
      <vt:lpstr>Презентация PowerPoint</vt:lpstr>
      <vt:lpstr>Мысалы, кез-келген заңды тұлғаның банкроттыққа ұшырау жағдайын бағалаған кезде келесі жағдайларға талдау жүргізу қажет: </vt:lpstr>
      <vt:lpstr>  Кәсіпорынның банкроттыққа ұшырауының себептерінің негізгі белгілеріне келесілер жатады: </vt:lpstr>
      <vt:lpstr>Сонымен қатар, қаржылық қиындықты тудыратын кейбір қаржылық және өндірістік аспектілер бар: </vt:lpstr>
      <vt:lpstr>Кәсіпорында банкроттықты болдырмау үшін және оның төлемқабілеттілігін жақсарту үшін ең алдымен келесі қадамдарды жасау керек: </vt:lpstr>
      <vt:lpstr>Дәрісті қорытындылау</vt:lpstr>
      <vt:lpstr>Зейін қойып   тыңдағандарыңа рахмет!</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dc:title>
  <dc:creator>Пользователь Windows</dc:creator>
  <cp:lastModifiedBy>Пользователь Windows</cp:lastModifiedBy>
  <cp:revision>9</cp:revision>
  <dcterms:created xsi:type="dcterms:W3CDTF">2020-04-02T09:20:30Z</dcterms:created>
  <dcterms:modified xsi:type="dcterms:W3CDTF">2020-04-02T10:20:52Z</dcterms:modified>
</cp:coreProperties>
</file>